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4"/>
  </p:sldMasterIdLst>
  <p:notesMasterIdLst>
    <p:notesMasterId r:id="rId72"/>
  </p:notesMasterIdLst>
  <p:handoutMasterIdLst>
    <p:handoutMasterId r:id="rId73"/>
  </p:handoutMasterIdLst>
  <p:sldIdLst>
    <p:sldId id="293" r:id="rId5"/>
    <p:sldId id="287" r:id="rId6"/>
    <p:sldId id="318" r:id="rId7"/>
    <p:sldId id="497" r:id="rId8"/>
    <p:sldId id="320" r:id="rId9"/>
    <p:sldId id="300" r:id="rId10"/>
    <p:sldId id="435" r:id="rId11"/>
    <p:sldId id="443" r:id="rId12"/>
    <p:sldId id="444" r:id="rId13"/>
    <p:sldId id="446" r:id="rId14"/>
    <p:sldId id="448" r:id="rId15"/>
    <p:sldId id="445" r:id="rId16"/>
    <p:sldId id="449" r:id="rId17"/>
    <p:sldId id="436" r:id="rId18"/>
    <p:sldId id="450" r:id="rId19"/>
    <p:sldId id="451" r:id="rId20"/>
    <p:sldId id="452" r:id="rId21"/>
    <p:sldId id="453" r:id="rId22"/>
    <p:sldId id="454" r:id="rId23"/>
    <p:sldId id="501" r:id="rId24"/>
    <p:sldId id="306" r:id="rId25"/>
    <p:sldId id="376" r:id="rId26"/>
    <p:sldId id="377" r:id="rId27"/>
    <p:sldId id="380" r:id="rId28"/>
    <p:sldId id="466" r:id="rId29"/>
    <p:sldId id="468" r:id="rId30"/>
    <p:sldId id="493" r:id="rId31"/>
    <p:sldId id="494" r:id="rId32"/>
    <p:sldId id="495" r:id="rId33"/>
    <p:sldId id="504" r:id="rId34"/>
    <p:sldId id="456" r:id="rId35"/>
    <p:sldId id="457" r:id="rId36"/>
    <p:sldId id="472" r:id="rId37"/>
    <p:sldId id="460" r:id="rId38"/>
    <p:sldId id="507" r:id="rId39"/>
    <p:sldId id="506" r:id="rId40"/>
    <p:sldId id="509" r:id="rId41"/>
    <p:sldId id="473" r:id="rId42"/>
    <p:sldId id="517" r:id="rId43"/>
    <p:sldId id="500" r:id="rId44"/>
    <p:sldId id="314" r:id="rId45"/>
    <p:sldId id="383" r:id="rId46"/>
    <p:sldId id="382" r:id="rId47"/>
    <p:sldId id="368" r:id="rId48"/>
    <p:sldId id="369" r:id="rId49"/>
    <p:sldId id="370" r:id="rId50"/>
    <p:sldId id="392" r:id="rId51"/>
    <p:sldId id="499" r:id="rId52"/>
    <p:sldId id="477" r:id="rId53"/>
    <p:sldId id="367" r:id="rId54"/>
    <p:sldId id="515" r:id="rId55"/>
    <p:sldId id="512" r:id="rId56"/>
    <p:sldId id="513" r:id="rId57"/>
    <p:sldId id="516" r:id="rId58"/>
    <p:sldId id="492" r:id="rId59"/>
    <p:sldId id="391" r:id="rId60"/>
    <p:sldId id="498" r:id="rId61"/>
    <p:sldId id="371" r:id="rId62"/>
    <p:sldId id="372" r:id="rId63"/>
    <p:sldId id="373" r:id="rId64"/>
    <p:sldId id="374" r:id="rId65"/>
    <p:sldId id="375" r:id="rId66"/>
    <p:sldId id="344" r:id="rId67"/>
    <p:sldId id="502" r:id="rId68"/>
    <p:sldId id="487" r:id="rId69"/>
    <p:sldId id="503" r:id="rId70"/>
    <p:sldId id="365" r:id="rId71"/>
  </p:sldIdLst>
  <p:sldSz cx="12188825" cy="6858000"/>
  <p:notesSz cx="9296400" cy="7010400"/>
  <p:custDataLst>
    <p:tags r:id="rId74"/>
  </p:custDataLst>
  <p:defaultTextStyle>
    <a:defPPr>
      <a:defRPr lang="en-US"/>
    </a:defPPr>
    <a:lvl1pPr marL="0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021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043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065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6087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0109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4131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81536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21755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4A7468-FFD8-B941-8283-995AEBE697C9}">
          <p14:sldIdLst>
            <p14:sldId id="293"/>
            <p14:sldId id="287"/>
            <p14:sldId id="318"/>
          </p14:sldIdLst>
        </p14:section>
        <p14:section name="Introduction to ML" id="{13850869-9EF2-2C49-9D5D-F2C9D74AE89E}">
          <p14:sldIdLst>
            <p14:sldId id="497"/>
            <p14:sldId id="320"/>
            <p14:sldId id="300"/>
            <p14:sldId id="435"/>
            <p14:sldId id="443"/>
            <p14:sldId id="444"/>
            <p14:sldId id="446"/>
            <p14:sldId id="448"/>
            <p14:sldId id="445"/>
            <p14:sldId id="449"/>
            <p14:sldId id="436"/>
            <p14:sldId id="450"/>
            <p14:sldId id="451"/>
            <p14:sldId id="452"/>
            <p14:sldId id="453"/>
            <p14:sldId id="454"/>
          </p14:sldIdLst>
        </p14:section>
        <p14:section name="Data processing" id="{AC72F338-E2A0-574D-AAD1-55CFC0FADABD}">
          <p14:sldIdLst>
            <p14:sldId id="501"/>
            <p14:sldId id="306"/>
            <p14:sldId id="376"/>
            <p14:sldId id="377"/>
            <p14:sldId id="380"/>
            <p14:sldId id="466"/>
            <p14:sldId id="468"/>
            <p14:sldId id="493"/>
            <p14:sldId id="494"/>
            <p14:sldId id="495"/>
          </p14:sldIdLst>
        </p14:section>
        <p14:section name="Evaluation Metrics" id="{F066CBF2-FD9B-544C-A271-A93579C053E5}">
          <p14:sldIdLst>
            <p14:sldId id="504"/>
            <p14:sldId id="456"/>
            <p14:sldId id="457"/>
            <p14:sldId id="472"/>
            <p14:sldId id="460"/>
            <p14:sldId id="507"/>
            <p14:sldId id="506"/>
            <p14:sldId id="509"/>
            <p14:sldId id="473"/>
          </p14:sldIdLst>
        </p14:section>
        <p14:section name="Text Processing" id="{E4D2C546-9D77-ED41-BA6D-D884DAA72908}">
          <p14:sldIdLst>
            <p14:sldId id="517"/>
            <p14:sldId id="500"/>
            <p14:sldId id="314"/>
            <p14:sldId id="383"/>
            <p14:sldId id="382"/>
            <p14:sldId id="368"/>
            <p14:sldId id="369"/>
            <p14:sldId id="370"/>
            <p14:sldId id="392"/>
          </p14:sldIdLst>
        </p14:section>
        <p14:section name="Feature Extraction" id="{A330F7AB-E145-3241-BCD4-7EF3F56144B9}">
          <p14:sldIdLst>
            <p14:sldId id="499"/>
            <p14:sldId id="477"/>
            <p14:sldId id="367"/>
            <p14:sldId id="515"/>
            <p14:sldId id="512"/>
            <p14:sldId id="513"/>
            <p14:sldId id="516"/>
            <p14:sldId id="492"/>
            <p14:sldId id="391"/>
          </p14:sldIdLst>
        </p14:section>
        <p14:section name="Model Development" id="{ACB070E6-0D9D-E142-AD9E-59BB518EF20E}">
          <p14:sldIdLst>
            <p14:sldId id="498"/>
            <p14:sldId id="371"/>
            <p14:sldId id="372"/>
            <p14:sldId id="373"/>
            <p14:sldId id="374"/>
            <p14:sldId id="375"/>
          </p14:sldIdLst>
        </p14:section>
        <p14:section name="Hands-on Exercise" id="{D7C7672A-11A4-5F4E-9552-66A978DE5875}">
          <p14:sldIdLst>
            <p14:sldId id="344"/>
          </p14:sldIdLst>
        </p14:section>
        <p14:section name="Final Project" id="{24630F30-E617-0B4C-98FC-01309917397C}">
          <p14:sldIdLst>
            <p14:sldId id="502"/>
            <p14:sldId id="487"/>
          </p14:sldIdLst>
        </p14:section>
        <p14:section name="Notebooks" id="{1E2A734D-D76B-E94D-82C3-12AAAFC79972}">
          <p14:sldIdLst>
            <p14:sldId id="503"/>
          </p14:sldIdLst>
        </p14:section>
        <p14:section name="Tomorrow" id="{8020D6DF-0AB1-D548-8563-89DAD3924A81}">
          <p14:sldIdLst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pos="4896" userDrawn="1">
          <p15:clr>
            <a:srgbClr val="A4A3A4"/>
          </p15:clr>
        </p15:guide>
        <p15:guide id="2" orient="horz" pos="1549" userDrawn="1">
          <p15:clr>
            <a:srgbClr val="A4A3A4"/>
          </p15:clr>
        </p15:guide>
        <p15:guide id="3" orient="horz" pos="5139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pos="9088" userDrawn="1">
          <p15:clr>
            <a:srgbClr val="A4A3A4"/>
          </p15:clr>
        </p15:guide>
        <p15:guide id="6" pos="5294" userDrawn="1">
          <p15:clr>
            <a:srgbClr val="A4A3A4"/>
          </p15:clr>
        </p15:guide>
        <p15:guide id="7" orient="horz" pos="1056" userDrawn="1">
          <p15:clr>
            <a:srgbClr val="A4A3A4"/>
          </p15:clr>
        </p15:guide>
        <p15:guide id="8" orient="horz" pos="3504" userDrawn="1">
          <p15:clr>
            <a:srgbClr val="A4A3A4"/>
          </p15:clr>
        </p15:guide>
        <p15:guide id="9" pos="3839" userDrawn="1">
          <p15:clr>
            <a:srgbClr val="A4A3A4"/>
          </p15:clr>
        </p15:guide>
        <p15:guide id="10" pos="432" userDrawn="1">
          <p15:clr>
            <a:srgbClr val="A4A3A4"/>
          </p15:clr>
        </p15:guide>
        <p15:guide id="11" pos="7126" userDrawn="1">
          <p15:clr>
            <a:srgbClr val="A4A3A4"/>
          </p15:clr>
        </p15:guide>
        <p15:guide id="12" pos="41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Kearney" initials="AK" lastIdx="17" clrIdx="0"/>
  <p:cmAuthor id="1" name="Nolan Sundrud" initials="NS" lastIdx="1" clrIdx="1"/>
  <p:cmAuthor id="2" name="Maurer, Samantha" initials="MS" lastIdx="7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A00"/>
    <a:srgbClr val="FF9900"/>
    <a:srgbClr val="0090C3"/>
    <a:srgbClr val="383D3B"/>
    <a:srgbClr val="00ADAB"/>
    <a:srgbClr val="FFB03B"/>
    <a:srgbClr val="FFA725"/>
    <a:srgbClr val="F89921"/>
    <a:srgbClr val="00673C"/>
    <a:srgbClr val="0F2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9" autoAdjust="0"/>
    <p:restoredTop sz="95273" autoAdjust="0"/>
  </p:normalViewPr>
  <p:slideViewPr>
    <p:cSldViewPr snapToGrid="0">
      <p:cViewPr varScale="1">
        <p:scale>
          <a:sx n="103" d="100"/>
          <a:sy n="103" d="100"/>
        </p:scale>
        <p:origin x="192" y="928"/>
      </p:cViewPr>
      <p:guideLst>
        <p:guide pos="4896"/>
        <p:guide orient="horz" pos="1549"/>
        <p:guide orient="horz" pos="5139"/>
        <p:guide pos="551"/>
        <p:guide pos="9088"/>
        <p:guide pos="5294"/>
        <p:guide orient="horz" pos="1056"/>
        <p:guide orient="horz" pos="3504"/>
        <p:guide pos="3839"/>
        <p:guide pos="432"/>
        <p:guide pos="7126"/>
        <p:guide pos="4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838"/>
    </p:cViewPr>
  </p:sorterViewPr>
  <p:notesViewPr>
    <p:cSldViewPr snapToGrid="0">
      <p:cViewPr varScale="1">
        <p:scale>
          <a:sx n="76" d="100"/>
          <a:sy n="76" d="100"/>
        </p:scale>
        <p:origin x="40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gs" Target="tags/tag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58F195-6E2D-7142-8B76-D169280F8077}" type="doc">
      <dgm:prSet loTypeId="urn:microsoft.com/office/officeart/2005/8/layout/hierarchy2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74FC1B-0B9C-C448-B55D-98FC99D3024E}">
      <dgm:prSet phldrT="[Text]" custT="1"/>
      <dgm:spPr>
        <a:solidFill>
          <a:srgbClr val="00B0F0"/>
        </a:solidFill>
        <a:ln>
          <a:solidFill>
            <a:schemeClr val="tx1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Original Dataset</a:t>
          </a:r>
        </a:p>
      </dgm:t>
    </dgm:pt>
    <dgm:pt modelId="{08F45339-3286-A048-BD47-BC983826FE42}" type="parTrans" cxnId="{5D8FB998-0BE3-2F41-B0FB-6C5919B8FE5C}">
      <dgm:prSet/>
      <dgm:spPr/>
      <dgm:t>
        <a:bodyPr/>
        <a:lstStyle/>
        <a:p>
          <a:endParaRPr lang="en-US" sz="1600"/>
        </a:p>
      </dgm:t>
    </dgm:pt>
    <dgm:pt modelId="{595DF1DA-7C44-D448-AC56-9475BEAAC890}" type="sibTrans" cxnId="{5D8FB998-0BE3-2F41-B0FB-6C5919B8FE5C}">
      <dgm:prSet/>
      <dgm:spPr/>
      <dgm:t>
        <a:bodyPr/>
        <a:lstStyle/>
        <a:p>
          <a:endParaRPr lang="en-US" sz="1600"/>
        </a:p>
      </dgm:t>
    </dgm:pt>
    <dgm:pt modelId="{62472A29-7513-1144-8597-EC3CB3754B1F}">
      <dgm:prSet phldrT="[Text]" custT="1"/>
      <dgm:spPr>
        <a:solidFill>
          <a:schemeClr val="accent1">
            <a:lumMod val="60000"/>
            <a:lumOff val="40000"/>
          </a:schemeClr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Training Set</a:t>
          </a:r>
        </a:p>
      </dgm:t>
    </dgm:pt>
    <dgm:pt modelId="{87007174-416D-E541-BBB5-DD6260768BB3}" type="parTrans" cxnId="{83A3899B-8C15-EA46-A8DF-63C05A3832C5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6CAC3AF2-EF5C-6F4F-BDBC-31574108BCD0}" type="sibTrans" cxnId="{83A3899B-8C15-EA46-A8DF-63C05A3832C5}">
      <dgm:prSet/>
      <dgm:spPr/>
      <dgm:t>
        <a:bodyPr/>
        <a:lstStyle/>
        <a:p>
          <a:endParaRPr lang="en-US" sz="1600"/>
        </a:p>
      </dgm:t>
    </dgm:pt>
    <dgm:pt modelId="{71840721-6FF4-924F-9348-782AA5DD145B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Training Set</a:t>
          </a:r>
        </a:p>
        <a:p>
          <a:r>
            <a:rPr lang="en-US" sz="1600" b="1" dirty="0">
              <a:solidFill>
                <a:schemeClr val="tx1"/>
              </a:solidFill>
            </a:rPr>
            <a:t>(used to train the model)</a:t>
          </a:r>
        </a:p>
      </dgm:t>
    </dgm:pt>
    <dgm:pt modelId="{124E38D0-3FE8-164E-AC89-222512029DAB}" type="parTrans" cxnId="{48892A09-B5D5-DC40-9445-DEA870A4E721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6A8503A2-1135-9448-9C90-916485B5E2BF}" type="sibTrans" cxnId="{48892A09-B5D5-DC40-9445-DEA870A4E721}">
      <dgm:prSet/>
      <dgm:spPr/>
      <dgm:t>
        <a:bodyPr/>
        <a:lstStyle/>
        <a:p>
          <a:endParaRPr lang="en-US" sz="1600"/>
        </a:p>
      </dgm:t>
    </dgm:pt>
    <dgm:pt modelId="{5F76CB4E-4D78-3B45-95E7-22983CE71DF6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Validation Set </a:t>
          </a:r>
        </a:p>
        <a:p>
          <a:r>
            <a:rPr lang="en-US" sz="1600" b="1" dirty="0">
              <a:solidFill>
                <a:schemeClr val="tx1"/>
              </a:solidFill>
            </a:rPr>
            <a:t>(used for unbiased evaluation of the model)</a:t>
          </a:r>
        </a:p>
      </dgm:t>
    </dgm:pt>
    <dgm:pt modelId="{1C21B713-D595-5D43-9408-EC18E2EAE83C}" type="parTrans" cxnId="{A5B65AB7-E7A4-A34E-927B-2BF88984C4B3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491464AA-FFE1-6040-99F9-B904156A6196}" type="sibTrans" cxnId="{A5B65AB7-E7A4-A34E-927B-2BF88984C4B3}">
      <dgm:prSet/>
      <dgm:spPr/>
      <dgm:t>
        <a:bodyPr/>
        <a:lstStyle/>
        <a:p>
          <a:endParaRPr lang="en-US" sz="1600"/>
        </a:p>
      </dgm:t>
    </dgm:pt>
    <dgm:pt modelId="{6B27DC67-ADA6-0042-9A4E-852EFE0BAF27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Test Set</a:t>
          </a:r>
        </a:p>
      </dgm:t>
    </dgm:pt>
    <dgm:pt modelId="{53AD59EA-6882-E545-8383-38E739715F4D}" type="parTrans" cxnId="{6B2F4052-1CD8-2747-925E-AE3FC168666D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0B4334BE-D089-BC4E-8E34-4A93A8791A7D}" type="sibTrans" cxnId="{6B2F4052-1CD8-2747-925E-AE3FC168666D}">
      <dgm:prSet/>
      <dgm:spPr/>
      <dgm:t>
        <a:bodyPr/>
        <a:lstStyle/>
        <a:p>
          <a:endParaRPr lang="en-US" sz="1600"/>
        </a:p>
      </dgm:t>
    </dgm:pt>
    <dgm:pt modelId="{50BB4A6D-E22E-9C45-AE1C-2F3650D754FF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Test Set</a:t>
          </a:r>
        </a:p>
        <a:p>
          <a:r>
            <a:rPr lang="en-US" sz="1600" b="1" dirty="0">
              <a:solidFill>
                <a:schemeClr val="tx1"/>
              </a:solidFill>
            </a:rPr>
            <a:t>(used for final evaluation of the model)</a:t>
          </a:r>
        </a:p>
      </dgm:t>
    </dgm:pt>
    <dgm:pt modelId="{D8134C49-827C-0744-9B96-6F4B1C630B1D}" type="parTrans" cxnId="{66428CB0-8FAB-E84D-9BC3-7C312D167A07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C04E3C01-7C85-2142-BC75-3CB866B1AFCA}" type="sibTrans" cxnId="{66428CB0-8FAB-E84D-9BC3-7C312D167A07}">
      <dgm:prSet/>
      <dgm:spPr/>
      <dgm:t>
        <a:bodyPr/>
        <a:lstStyle/>
        <a:p>
          <a:endParaRPr lang="en-US" sz="1600"/>
        </a:p>
      </dgm:t>
    </dgm:pt>
    <dgm:pt modelId="{FC5B682F-6F10-0E48-A2E7-18A2C5307926}" type="pres">
      <dgm:prSet presAssocID="{C158F195-6E2D-7142-8B76-D169280F807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0750175-79CE-FD40-93BC-7CDCA4B49420}" type="pres">
      <dgm:prSet presAssocID="{B174FC1B-0B9C-C448-B55D-98FC99D3024E}" presName="root1" presStyleCnt="0"/>
      <dgm:spPr/>
    </dgm:pt>
    <dgm:pt modelId="{C23B3462-74DE-5F4C-8A52-D17FE75EB787}" type="pres">
      <dgm:prSet presAssocID="{B174FC1B-0B9C-C448-B55D-98FC99D3024E}" presName="LevelOneTextNode" presStyleLbl="node0" presStyleIdx="0" presStyleCnt="1" custScaleX="94176" custScaleY="94508">
        <dgm:presLayoutVars>
          <dgm:chPref val="3"/>
        </dgm:presLayoutVars>
      </dgm:prSet>
      <dgm:spPr/>
    </dgm:pt>
    <dgm:pt modelId="{B9733FB5-7028-6B4D-AFD9-63452E0BE335}" type="pres">
      <dgm:prSet presAssocID="{B174FC1B-0B9C-C448-B55D-98FC99D3024E}" presName="level2hierChild" presStyleCnt="0"/>
      <dgm:spPr/>
    </dgm:pt>
    <dgm:pt modelId="{04406413-A2D2-7740-92C3-6797E813DEFA}" type="pres">
      <dgm:prSet presAssocID="{87007174-416D-E541-BBB5-DD6260768BB3}" presName="conn2-1" presStyleLbl="parChTrans1D2" presStyleIdx="0" presStyleCnt="2"/>
      <dgm:spPr/>
    </dgm:pt>
    <dgm:pt modelId="{AC5FEDAB-C10E-C54F-936C-CDB25EFA2A49}" type="pres">
      <dgm:prSet presAssocID="{87007174-416D-E541-BBB5-DD6260768BB3}" presName="connTx" presStyleLbl="parChTrans1D2" presStyleIdx="0" presStyleCnt="2"/>
      <dgm:spPr/>
    </dgm:pt>
    <dgm:pt modelId="{F1063BD1-2330-0F4B-95B6-D76507F1D12A}" type="pres">
      <dgm:prSet presAssocID="{62472A29-7513-1144-8597-EC3CB3754B1F}" presName="root2" presStyleCnt="0"/>
      <dgm:spPr/>
    </dgm:pt>
    <dgm:pt modelId="{E0A4CEC9-C58C-E44B-AA6F-628D163E501F}" type="pres">
      <dgm:prSet presAssocID="{62472A29-7513-1144-8597-EC3CB3754B1F}" presName="LevelTwoTextNode" presStyleLbl="node2" presStyleIdx="0" presStyleCnt="2" custScaleX="105027" custScaleY="109463">
        <dgm:presLayoutVars>
          <dgm:chPref val="3"/>
        </dgm:presLayoutVars>
      </dgm:prSet>
      <dgm:spPr/>
    </dgm:pt>
    <dgm:pt modelId="{3C4F36ED-4E77-364E-AD91-0D9999523394}" type="pres">
      <dgm:prSet presAssocID="{62472A29-7513-1144-8597-EC3CB3754B1F}" presName="level3hierChild" presStyleCnt="0"/>
      <dgm:spPr/>
    </dgm:pt>
    <dgm:pt modelId="{33776863-7287-AF4F-9BFC-507036759AE3}" type="pres">
      <dgm:prSet presAssocID="{124E38D0-3FE8-164E-AC89-222512029DAB}" presName="conn2-1" presStyleLbl="parChTrans1D3" presStyleIdx="0" presStyleCnt="3"/>
      <dgm:spPr/>
    </dgm:pt>
    <dgm:pt modelId="{18891C5F-BE01-114C-ABA9-96828687BF84}" type="pres">
      <dgm:prSet presAssocID="{124E38D0-3FE8-164E-AC89-222512029DAB}" presName="connTx" presStyleLbl="parChTrans1D3" presStyleIdx="0" presStyleCnt="3"/>
      <dgm:spPr/>
    </dgm:pt>
    <dgm:pt modelId="{D6EDC621-1667-4146-9142-8485C2906160}" type="pres">
      <dgm:prSet presAssocID="{71840721-6FF4-924F-9348-782AA5DD145B}" presName="root2" presStyleCnt="0"/>
      <dgm:spPr/>
    </dgm:pt>
    <dgm:pt modelId="{B89E25C2-55C8-2640-85AA-2A075F67F2C9}" type="pres">
      <dgm:prSet presAssocID="{71840721-6FF4-924F-9348-782AA5DD145B}" presName="LevelTwoTextNode" presStyleLbl="node3" presStyleIdx="0" presStyleCnt="3" custScaleX="396707" custScaleY="126531">
        <dgm:presLayoutVars>
          <dgm:chPref val="3"/>
        </dgm:presLayoutVars>
      </dgm:prSet>
      <dgm:spPr/>
    </dgm:pt>
    <dgm:pt modelId="{252B17B0-322D-B142-997F-AD1D6A7CA224}" type="pres">
      <dgm:prSet presAssocID="{71840721-6FF4-924F-9348-782AA5DD145B}" presName="level3hierChild" presStyleCnt="0"/>
      <dgm:spPr/>
    </dgm:pt>
    <dgm:pt modelId="{B2022225-5CBE-4940-BB42-8C470E58C61F}" type="pres">
      <dgm:prSet presAssocID="{1C21B713-D595-5D43-9408-EC18E2EAE83C}" presName="conn2-1" presStyleLbl="parChTrans1D3" presStyleIdx="1" presStyleCnt="3"/>
      <dgm:spPr/>
    </dgm:pt>
    <dgm:pt modelId="{1C491F01-6538-8F4C-BB5A-F24D3C361978}" type="pres">
      <dgm:prSet presAssocID="{1C21B713-D595-5D43-9408-EC18E2EAE83C}" presName="connTx" presStyleLbl="parChTrans1D3" presStyleIdx="1" presStyleCnt="3"/>
      <dgm:spPr/>
    </dgm:pt>
    <dgm:pt modelId="{8E59A00B-0B11-AE49-9B27-CD9FD4937AFF}" type="pres">
      <dgm:prSet presAssocID="{5F76CB4E-4D78-3B45-95E7-22983CE71DF6}" presName="root2" presStyleCnt="0"/>
      <dgm:spPr/>
    </dgm:pt>
    <dgm:pt modelId="{FE66C79B-C38C-1747-8B6C-707D2CCEF226}" type="pres">
      <dgm:prSet presAssocID="{5F76CB4E-4D78-3B45-95E7-22983CE71DF6}" presName="LevelTwoTextNode" presStyleLbl="node3" presStyleIdx="1" presStyleCnt="3" custScaleX="396707" custScaleY="127554">
        <dgm:presLayoutVars>
          <dgm:chPref val="3"/>
        </dgm:presLayoutVars>
      </dgm:prSet>
      <dgm:spPr/>
    </dgm:pt>
    <dgm:pt modelId="{8179EBD2-6819-8B4A-865D-B3C19E11FC68}" type="pres">
      <dgm:prSet presAssocID="{5F76CB4E-4D78-3B45-95E7-22983CE71DF6}" presName="level3hierChild" presStyleCnt="0"/>
      <dgm:spPr/>
    </dgm:pt>
    <dgm:pt modelId="{2F0A037F-0EDF-F240-9DCF-50BAFB9D8ABE}" type="pres">
      <dgm:prSet presAssocID="{53AD59EA-6882-E545-8383-38E739715F4D}" presName="conn2-1" presStyleLbl="parChTrans1D2" presStyleIdx="1" presStyleCnt="2"/>
      <dgm:spPr/>
    </dgm:pt>
    <dgm:pt modelId="{FD2492CE-6382-2A4A-B6F0-BB1F7BD1CE2E}" type="pres">
      <dgm:prSet presAssocID="{53AD59EA-6882-E545-8383-38E739715F4D}" presName="connTx" presStyleLbl="parChTrans1D2" presStyleIdx="1" presStyleCnt="2"/>
      <dgm:spPr/>
    </dgm:pt>
    <dgm:pt modelId="{4069F49D-97B9-8D45-96FE-C61B32F5CE9E}" type="pres">
      <dgm:prSet presAssocID="{6B27DC67-ADA6-0042-9A4E-852EFE0BAF27}" presName="root2" presStyleCnt="0"/>
      <dgm:spPr/>
    </dgm:pt>
    <dgm:pt modelId="{F61BAB0C-9567-B741-A16D-4EF18644C03D}" type="pres">
      <dgm:prSet presAssocID="{6B27DC67-ADA6-0042-9A4E-852EFE0BAF27}" presName="LevelTwoTextNode" presStyleLbl="node2" presStyleIdx="1" presStyleCnt="2" custScaleX="105027" custScaleY="113341">
        <dgm:presLayoutVars>
          <dgm:chPref val="3"/>
        </dgm:presLayoutVars>
      </dgm:prSet>
      <dgm:spPr/>
    </dgm:pt>
    <dgm:pt modelId="{1B4F33C3-CDF0-5541-B954-C02A35F6A7A5}" type="pres">
      <dgm:prSet presAssocID="{6B27DC67-ADA6-0042-9A4E-852EFE0BAF27}" presName="level3hierChild" presStyleCnt="0"/>
      <dgm:spPr/>
    </dgm:pt>
    <dgm:pt modelId="{108BE081-35A7-6345-A4E2-6D55ADC81454}" type="pres">
      <dgm:prSet presAssocID="{D8134C49-827C-0744-9B96-6F4B1C630B1D}" presName="conn2-1" presStyleLbl="parChTrans1D3" presStyleIdx="2" presStyleCnt="3"/>
      <dgm:spPr/>
    </dgm:pt>
    <dgm:pt modelId="{C7CF35DD-8635-B247-BAD2-43449F1E9981}" type="pres">
      <dgm:prSet presAssocID="{D8134C49-827C-0744-9B96-6F4B1C630B1D}" presName="connTx" presStyleLbl="parChTrans1D3" presStyleIdx="2" presStyleCnt="3"/>
      <dgm:spPr/>
    </dgm:pt>
    <dgm:pt modelId="{C7AE7F5E-20A6-9648-BF27-C648D38B1A5F}" type="pres">
      <dgm:prSet presAssocID="{50BB4A6D-E22E-9C45-AE1C-2F3650D754FF}" presName="root2" presStyleCnt="0"/>
      <dgm:spPr/>
    </dgm:pt>
    <dgm:pt modelId="{799A6A3F-6C49-B14C-9014-D2E4F5533FB7}" type="pres">
      <dgm:prSet presAssocID="{50BB4A6D-E22E-9C45-AE1C-2F3650D754FF}" presName="LevelTwoTextNode" presStyleLbl="node3" presStyleIdx="2" presStyleCnt="3" custScaleX="396707" custScaleY="124770">
        <dgm:presLayoutVars>
          <dgm:chPref val="3"/>
        </dgm:presLayoutVars>
      </dgm:prSet>
      <dgm:spPr/>
    </dgm:pt>
    <dgm:pt modelId="{B250114B-4A39-924F-9BDC-DF6439CD82CC}" type="pres">
      <dgm:prSet presAssocID="{50BB4A6D-E22E-9C45-AE1C-2F3650D754FF}" presName="level3hierChild" presStyleCnt="0"/>
      <dgm:spPr/>
    </dgm:pt>
  </dgm:ptLst>
  <dgm:cxnLst>
    <dgm:cxn modelId="{48892A09-B5D5-DC40-9445-DEA870A4E721}" srcId="{62472A29-7513-1144-8597-EC3CB3754B1F}" destId="{71840721-6FF4-924F-9348-782AA5DD145B}" srcOrd="0" destOrd="0" parTransId="{124E38D0-3FE8-164E-AC89-222512029DAB}" sibTransId="{6A8503A2-1135-9448-9C90-916485B5E2BF}"/>
    <dgm:cxn modelId="{1518FC0A-791C-C84E-B645-2E0ECB1C055F}" type="presOf" srcId="{B174FC1B-0B9C-C448-B55D-98FC99D3024E}" destId="{C23B3462-74DE-5F4C-8A52-D17FE75EB787}" srcOrd="0" destOrd="0" presId="urn:microsoft.com/office/officeart/2005/8/layout/hierarchy2"/>
    <dgm:cxn modelId="{C7049925-B2DF-244E-8897-3A278204F4A4}" type="presOf" srcId="{62472A29-7513-1144-8597-EC3CB3754B1F}" destId="{E0A4CEC9-C58C-E44B-AA6F-628D163E501F}" srcOrd="0" destOrd="0" presId="urn:microsoft.com/office/officeart/2005/8/layout/hierarchy2"/>
    <dgm:cxn modelId="{25169932-66BB-C646-80C9-FF56E871B3F7}" type="presOf" srcId="{50BB4A6D-E22E-9C45-AE1C-2F3650D754FF}" destId="{799A6A3F-6C49-B14C-9014-D2E4F5533FB7}" srcOrd="0" destOrd="0" presId="urn:microsoft.com/office/officeart/2005/8/layout/hierarchy2"/>
    <dgm:cxn modelId="{1A4C394B-F6F6-094B-AAA4-7F7A39DC9D77}" type="presOf" srcId="{5F76CB4E-4D78-3B45-95E7-22983CE71DF6}" destId="{FE66C79B-C38C-1747-8B6C-707D2CCEF226}" srcOrd="0" destOrd="0" presId="urn:microsoft.com/office/officeart/2005/8/layout/hierarchy2"/>
    <dgm:cxn modelId="{712C504B-E8EE-8F4C-8CB0-11B7F8500FA4}" type="presOf" srcId="{53AD59EA-6882-E545-8383-38E739715F4D}" destId="{2F0A037F-0EDF-F240-9DCF-50BAFB9D8ABE}" srcOrd="0" destOrd="0" presId="urn:microsoft.com/office/officeart/2005/8/layout/hierarchy2"/>
    <dgm:cxn modelId="{6B2F4052-1CD8-2747-925E-AE3FC168666D}" srcId="{B174FC1B-0B9C-C448-B55D-98FC99D3024E}" destId="{6B27DC67-ADA6-0042-9A4E-852EFE0BAF27}" srcOrd="1" destOrd="0" parTransId="{53AD59EA-6882-E545-8383-38E739715F4D}" sibTransId="{0B4334BE-D089-BC4E-8E34-4A93A8791A7D}"/>
    <dgm:cxn modelId="{5D550D54-21AE-4745-948C-834CB28A3854}" type="presOf" srcId="{53AD59EA-6882-E545-8383-38E739715F4D}" destId="{FD2492CE-6382-2A4A-B6F0-BB1F7BD1CE2E}" srcOrd="1" destOrd="0" presId="urn:microsoft.com/office/officeart/2005/8/layout/hierarchy2"/>
    <dgm:cxn modelId="{54DD4C62-77F7-AD42-A579-FFDA97D72353}" type="presOf" srcId="{1C21B713-D595-5D43-9408-EC18E2EAE83C}" destId="{B2022225-5CBE-4940-BB42-8C470E58C61F}" srcOrd="0" destOrd="0" presId="urn:microsoft.com/office/officeart/2005/8/layout/hierarchy2"/>
    <dgm:cxn modelId="{36755D6F-1DB9-DE42-985C-449070B7E38E}" type="presOf" srcId="{D8134C49-827C-0744-9B96-6F4B1C630B1D}" destId="{108BE081-35A7-6345-A4E2-6D55ADC81454}" srcOrd="0" destOrd="0" presId="urn:microsoft.com/office/officeart/2005/8/layout/hierarchy2"/>
    <dgm:cxn modelId="{A07A5B8F-253F-814F-BBB6-B25D5FD323FD}" type="presOf" srcId="{1C21B713-D595-5D43-9408-EC18E2EAE83C}" destId="{1C491F01-6538-8F4C-BB5A-F24D3C361978}" srcOrd="1" destOrd="0" presId="urn:microsoft.com/office/officeart/2005/8/layout/hierarchy2"/>
    <dgm:cxn modelId="{9A1A9293-9D83-6C4A-93C5-5C5ACA104F5D}" type="presOf" srcId="{124E38D0-3FE8-164E-AC89-222512029DAB}" destId="{33776863-7287-AF4F-9BFC-507036759AE3}" srcOrd="0" destOrd="0" presId="urn:microsoft.com/office/officeart/2005/8/layout/hierarchy2"/>
    <dgm:cxn modelId="{5D8FB998-0BE3-2F41-B0FB-6C5919B8FE5C}" srcId="{C158F195-6E2D-7142-8B76-D169280F8077}" destId="{B174FC1B-0B9C-C448-B55D-98FC99D3024E}" srcOrd="0" destOrd="0" parTransId="{08F45339-3286-A048-BD47-BC983826FE42}" sibTransId="{595DF1DA-7C44-D448-AC56-9475BEAAC890}"/>
    <dgm:cxn modelId="{83A3899B-8C15-EA46-A8DF-63C05A3832C5}" srcId="{B174FC1B-0B9C-C448-B55D-98FC99D3024E}" destId="{62472A29-7513-1144-8597-EC3CB3754B1F}" srcOrd="0" destOrd="0" parTransId="{87007174-416D-E541-BBB5-DD6260768BB3}" sibTransId="{6CAC3AF2-EF5C-6F4F-BDBC-31574108BCD0}"/>
    <dgm:cxn modelId="{66428CB0-8FAB-E84D-9BC3-7C312D167A07}" srcId="{6B27DC67-ADA6-0042-9A4E-852EFE0BAF27}" destId="{50BB4A6D-E22E-9C45-AE1C-2F3650D754FF}" srcOrd="0" destOrd="0" parTransId="{D8134C49-827C-0744-9B96-6F4B1C630B1D}" sibTransId="{C04E3C01-7C85-2142-BC75-3CB866B1AFCA}"/>
    <dgm:cxn modelId="{050663B3-C40D-174C-A7AE-5F4E3C44F151}" type="presOf" srcId="{87007174-416D-E541-BBB5-DD6260768BB3}" destId="{AC5FEDAB-C10E-C54F-936C-CDB25EFA2A49}" srcOrd="1" destOrd="0" presId="urn:microsoft.com/office/officeart/2005/8/layout/hierarchy2"/>
    <dgm:cxn modelId="{A5B65AB7-E7A4-A34E-927B-2BF88984C4B3}" srcId="{62472A29-7513-1144-8597-EC3CB3754B1F}" destId="{5F76CB4E-4D78-3B45-95E7-22983CE71DF6}" srcOrd="1" destOrd="0" parTransId="{1C21B713-D595-5D43-9408-EC18E2EAE83C}" sibTransId="{491464AA-FFE1-6040-99F9-B904156A6196}"/>
    <dgm:cxn modelId="{6C4BAEB8-484B-3743-A913-7CF3B0060296}" type="presOf" srcId="{87007174-416D-E541-BBB5-DD6260768BB3}" destId="{04406413-A2D2-7740-92C3-6797E813DEFA}" srcOrd="0" destOrd="0" presId="urn:microsoft.com/office/officeart/2005/8/layout/hierarchy2"/>
    <dgm:cxn modelId="{1DEB91BC-D8E0-8341-8155-561EF2432289}" type="presOf" srcId="{C158F195-6E2D-7142-8B76-D169280F8077}" destId="{FC5B682F-6F10-0E48-A2E7-18A2C5307926}" srcOrd="0" destOrd="0" presId="urn:microsoft.com/office/officeart/2005/8/layout/hierarchy2"/>
    <dgm:cxn modelId="{918CB6C6-DD38-C04D-89CA-4A004D1B1B45}" type="presOf" srcId="{6B27DC67-ADA6-0042-9A4E-852EFE0BAF27}" destId="{F61BAB0C-9567-B741-A16D-4EF18644C03D}" srcOrd="0" destOrd="0" presId="urn:microsoft.com/office/officeart/2005/8/layout/hierarchy2"/>
    <dgm:cxn modelId="{F244B3E3-A7EF-2645-AAB6-A638B9F94A80}" type="presOf" srcId="{71840721-6FF4-924F-9348-782AA5DD145B}" destId="{B89E25C2-55C8-2640-85AA-2A075F67F2C9}" srcOrd="0" destOrd="0" presId="urn:microsoft.com/office/officeart/2005/8/layout/hierarchy2"/>
    <dgm:cxn modelId="{FDD0EAEA-EF78-E74D-9F5C-95BF34851202}" type="presOf" srcId="{124E38D0-3FE8-164E-AC89-222512029DAB}" destId="{18891C5F-BE01-114C-ABA9-96828687BF84}" srcOrd="1" destOrd="0" presId="urn:microsoft.com/office/officeart/2005/8/layout/hierarchy2"/>
    <dgm:cxn modelId="{8A6DF4FF-C796-044E-B238-1D953A429F79}" type="presOf" srcId="{D8134C49-827C-0744-9B96-6F4B1C630B1D}" destId="{C7CF35DD-8635-B247-BAD2-43449F1E9981}" srcOrd="1" destOrd="0" presId="urn:microsoft.com/office/officeart/2005/8/layout/hierarchy2"/>
    <dgm:cxn modelId="{A9393281-411E-0C4D-9AF9-ABF020686CD0}" type="presParOf" srcId="{FC5B682F-6F10-0E48-A2E7-18A2C5307926}" destId="{60750175-79CE-FD40-93BC-7CDCA4B49420}" srcOrd="0" destOrd="0" presId="urn:microsoft.com/office/officeart/2005/8/layout/hierarchy2"/>
    <dgm:cxn modelId="{CC8736E5-B4DF-9D4B-8709-3454BAE73A34}" type="presParOf" srcId="{60750175-79CE-FD40-93BC-7CDCA4B49420}" destId="{C23B3462-74DE-5F4C-8A52-D17FE75EB787}" srcOrd="0" destOrd="0" presId="urn:microsoft.com/office/officeart/2005/8/layout/hierarchy2"/>
    <dgm:cxn modelId="{536C978A-F303-844C-B543-D94B9971F762}" type="presParOf" srcId="{60750175-79CE-FD40-93BC-7CDCA4B49420}" destId="{B9733FB5-7028-6B4D-AFD9-63452E0BE335}" srcOrd="1" destOrd="0" presId="urn:microsoft.com/office/officeart/2005/8/layout/hierarchy2"/>
    <dgm:cxn modelId="{7A74EFA8-9631-184F-85F7-56CA7BA7C9C2}" type="presParOf" srcId="{B9733FB5-7028-6B4D-AFD9-63452E0BE335}" destId="{04406413-A2D2-7740-92C3-6797E813DEFA}" srcOrd="0" destOrd="0" presId="urn:microsoft.com/office/officeart/2005/8/layout/hierarchy2"/>
    <dgm:cxn modelId="{A888E22C-1085-B147-BF44-5F553EF66478}" type="presParOf" srcId="{04406413-A2D2-7740-92C3-6797E813DEFA}" destId="{AC5FEDAB-C10E-C54F-936C-CDB25EFA2A49}" srcOrd="0" destOrd="0" presId="urn:microsoft.com/office/officeart/2005/8/layout/hierarchy2"/>
    <dgm:cxn modelId="{39F571C3-1842-E84E-B421-C7BCA422DA5D}" type="presParOf" srcId="{B9733FB5-7028-6B4D-AFD9-63452E0BE335}" destId="{F1063BD1-2330-0F4B-95B6-D76507F1D12A}" srcOrd="1" destOrd="0" presId="urn:microsoft.com/office/officeart/2005/8/layout/hierarchy2"/>
    <dgm:cxn modelId="{72C1C3E9-9856-274D-A86E-67EB989E93C0}" type="presParOf" srcId="{F1063BD1-2330-0F4B-95B6-D76507F1D12A}" destId="{E0A4CEC9-C58C-E44B-AA6F-628D163E501F}" srcOrd="0" destOrd="0" presId="urn:microsoft.com/office/officeart/2005/8/layout/hierarchy2"/>
    <dgm:cxn modelId="{23E44DF0-7606-DB48-AFF5-4CEDB0A007E9}" type="presParOf" srcId="{F1063BD1-2330-0F4B-95B6-D76507F1D12A}" destId="{3C4F36ED-4E77-364E-AD91-0D9999523394}" srcOrd="1" destOrd="0" presId="urn:microsoft.com/office/officeart/2005/8/layout/hierarchy2"/>
    <dgm:cxn modelId="{0E13D0CB-4CC1-C642-B01B-3BDB41604586}" type="presParOf" srcId="{3C4F36ED-4E77-364E-AD91-0D9999523394}" destId="{33776863-7287-AF4F-9BFC-507036759AE3}" srcOrd="0" destOrd="0" presId="urn:microsoft.com/office/officeart/2005/8/layout/hierarchy2"/>
    <dgm:cxn modelId="{821FB93B-E28D-324A-AADC-5913CE6EA310}" type="presParOf" srcId="{33776863-7287-AF4F-9BFC-507036759AE3}" destId="{18891C5F-BE01-114C-ABA9-96828687BF84}" srcOrd="0" destOrd="0" presId="urn:microsoft.com/office/officeart/2005/8/layout/hierarchy2"/>
    <dgm:cxn modelId="{E0A50552-9150-1B47-918B-39AC94DDBD27}" type="presParOf" srcId="{3C4F36ED-4E77-364E-AD91-0D9999523394}" destId="{D6EDC621-1667-4146-9142-8485C2906160}" srcOrd="1" destOrd="0" presId="urn:microsoft.com/office/officeart/2005/8/layout/hierarchy2"/>
    <dgm:cxn modelId="{396EE15A-CF30-034B-A4CE-98A6B623B31C}" type="presParOf" srcId="{D6EDC621-1667-4146-9142-8485C2906160}" destId="{B89E25C2-55C8-2640-85AA-2A075F67F2C9}" srcOrd="0" destOrd="0" presId="urn:microsoft.com/office/officeart/2005/8/layout/hierarchy2"/>
    <dgm:cxn modelId="{D15F2744-2D21-A046-8E15-A251FE8AFC78}" type="presParOf" srcId="{D6EDC621-1667-4146-9142-8485C2906160}" destId="{252B17B0-322D-B142-997F-AD1D6A7CA224}" srcOrd="1" destOrd="0" presId="urn:microsoft.com/office/officeart/2005/8/layout/hierarchy2"/>
    <dgm:cxn modelId="{6307523C-B590-D24C-BCCC-9F68A2C0C5AA}" type="presParOf" srcId="{3C4F36ED-4E77-364E-AD91-0D9999523394}" destId="{B2022225-5CBE-4940-BB42-8C470E58C61F}" srcOrd="2" destOrd="0" presId="urn:microsoft.com/office/officeart/2005/8/layout/hierarchy2"/>
    <dgm:cxn modelId="{F92AC466-8E39-D24A-927C-E36F359E61FC}" type="presParOf" srcId="{B2022225-5CBE-4940-BB42-8C470E58C61F}" destId="{1C491F01-6538-8F4C-BB5A-F24D3C361978}" srcOrd="0" destOrd="0" presId="urn:microsoft.com/office/officeart/2005/8/layout/hierarchy2"/>
    <dgm:cxn modelId="{4E44AA52-43F3-FF43-93A3-1D8D076535BD}" type="presParOf" srcId="{3C4F36ED-4E77-364E-AD91-0D9999523394}" destId="{8E59A00B-0B11-AE49-9B27-CD9FD4937AFF}" srcOrd="3" destOrd="0" presId="urn:microsoft.com/office/officeart/2005/8/layout/hierarchy2"/>
    <dgm:cxn modelId="{5C463933-9C4F-4D49-9DCD-9A574D0801EE}" type="presParOf" srcId="{8E59A00B-0B11-AE49-9B27-CD9FD4937AFF}" destId="{FE66C79B-C38C-1747-8B6C-707D2CCEF226}" srcOrd="0" destOrd="0" presId="urn:microsoft.com/office/officeart/2005/8/layout/hierarchy2"/>
    <dgm:cxn modelId="{DE2ECB9B-5A45-D64D-AE52-EC02F58E54C4}" type="presParOf" srcId="{8E59A00B-0B11-AE49-9B27-CD9FD4937AFF}" destId="{8179EBD2-6819-8B4A-865D-B3C19E11FC68}" srcOrd="1" destOrd="0" presId="urn:microsoft.com/office/officeart/2005/8/layout/hierarchy2"/>
    <dgm:cxn modelId="{91059384-3C29-4E47-B98A-1FAA4F7022AF}" type="presParOf" srcId="{B9733FB5-7028-6B4D-AFD9-63452E0BE335}" destId="{2F0A037F-0EDF-F240-9DCF-50BAFB9D8ABE}" srcOrd="2" destOrd="0" presId="urn:microsoft.com/office/officeart/2005/8/layout/hierarchy2"/>
    <dgm:cxn modelId="{3DFC5D7E-C319-7844-9B0D-E46721D5849B}" type="presParOf" srcId="{2F0A037F-0EDF-F240-9DCF-50BAFB9D8ABE}" destId="{FD2492CE-6382-2A4A-B6F0-BB1F7BD1CE2E}" srcOrd="0" destOrd="0" presId="urn:microsoft.com/office/officeart/2005/8/layout/hierarchy2"/>
    <dgm:cxn modelId="{69F04C90-E67E-3347-ABF1-6C99D8B570D4}" type="presParOf" srcId="{B9733FB5-7028-6B4D-AFD9-63452E0BE335}" destId="{4069F49D-97B9-8D45-96FE-C61B32F5CE9E}" srcOrd="3" destOrd="0" presId="urn:microsoft.com/office/officeart/2005/8/layout/hierarchy2"/>
    <dgm:cxn modelId="{1F6BDD03-94CC-3E40-8FD8-47E0015F05D2}" type="presParOf" srcId="{4069F49D-97B9-8D45-96FE-C61B32F5CE9E}" destId="{F61BAB0C-9567-B741-A16D-4EF18644C03D}" srcOrd="0" destOrd="0" presId="urn:microsoft.com/office/officeart/2005/8/layout/hierarchy2"/>
    <dgm:cxn modelId="{0F92CED6-4783-3D41-AC90-ABEC0F305974}" type="presParOf" srcId="{4069F49D-97B9-8D45-96FE-C61B32F5CE9E}" destId="{1B4F33C3-CDF0-5541-B954-C02A35F6A7A5}" srcOrd="1" destOrd="0" presId="urn:microsoft.com/office/officeart/2005/8/layout/hierarchy2"/>
    <dgm:cxn modelId="{3C08FC83-BC85-D643-A869-7CAEFBAD208C}" type="presParOf" srcId="{1B4F33C3-CDF0-5541-B954-C02A35F6A7A5}" destId="{108BE081-35A7-6345-A4E2-6D55ADC81454}" srcOrd="0" destOrd="0" presId="urn:microsoft.com/office/officeart/2005/8/layout/hierarchy2"/>
    <dgm:cxn modelId="{4BDD4AE1-AA30-A942-BE31-4D2014AFF756}" type="presParOf" srcId="{108BE081-35A7-6345-A4E2-6D55ADC81454}" destId="{C7CF35DD-8635-B247-BAD2-43449F1E9981}" srcOrd="0" destOrd="0" presId="urn:microsoft.com/office/officeart/2005/8/layout/hierarchy2"/>
    <dgm:cxn modelId="{4EEF8EC0-9F34-0C4F-8E5C-E53F6CC9DDF7}" type="presParOf" srcId="{1B4F33C3-CDF0-5541-B954-C02A35F6A7A5}" destId="{C7AE7F5E-20A6-9648-BF27-C648D38B1A5F}" srcOrd="1" destOrd="0" presId="urn:microsoft.com/office/officeart/2005/8/layout/hierarchy2"/>
    <dgm:cxn modelId="{01B67B0D-FA55-C44B-B7C2-AE7DCA3B52D6}" type="presParOf" srcId="{C7AE7F5E-20A6-9648-BF27-C648D38B1A5F}" destId="{799A6A3F-6C49-B14C-9014-D2E4F5533FB7}" srcOrd="0" destOrd="0" presId="urn:microsoft.com/office/officeart/2005/8/layout/hierarchy2"/>
    <dgm:cxn modelId="{C9EDF76F-E86A-4E4D-9BC3-952BF31A4377}" type="presParOf" srcId="{C7AE7F5E-20A6-9648-BF27-C648D38B1A5F}" destId="{B250114B-4A39-924F-9BDC-DF6439CD82C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58F195-6E2D-7142-8B76-D169280F8077}" type="doc">
      <dgm:prSet loTypeId="urn:microsoft.com/office/officeart/2005/8/layout/hierarchy2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74FC1B-0B9C-C448-B55D-98FC99D3024E}">
      <dgm:prSet phldrT="[Text]" custT="1"/>
      <dgm:spPr>
        <a:solidFill>
          <a:srgbClr val="00B0F0"/>
        </a:solidFill>
        <a:ln>
          <a:solidFill>
            <a:schemeClr val="tx1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Original Dataset</a:t>
          </a:r>
        </a:p>
      </dgm:t>
    </dgm:pt>
    <dgm:pt modelId="{08F45339-3286-A048-BD47-BC983826FE42}" type="parTrans" cxnId="{5D8FB998-0BE3-2F41-B0FB-6C5919B8FE5C}">
      <dgm:prSet/>
      <dgm:spPr/>
      <dgm:t>
        <a:bodyPr/>
        <a:lstStyle/>
        <a:p>
          <a:endParaRPr lang="en-US" sz="1600"/>
        </a:p>
      </dgm:t>
    </dgm:pt>
    <dgm:pt modelId="{595DF1DA-7C44-D448-AC56-9475BEAAC890}" type="sibTrans" cxnId="{5D8FB998-0BE3-2F41-B0FB-6C5919B8FE5C}">
      <dgm:prSet/>
      <dgm:spPr/>
      <dgm:t>
        <a:bodyPr/>
        <a:lstStyle/>
        <a:p>
          <a:endParaRPr lang="en-US" sz="1600"/>
        </a:p>
      </dgm:t>
    </dgm:pt>
    <dgm:pt modelId="{62472A29-7513-1144-8597-EC3CB3754B1F}">
      <dgm:prSet phldrT="[Text]" custT="1"/>
      <dgm:spPr>
        <a:solidFill>
          <a:schemeClr val="accent1">
            <a:lumMod val="60000"/>
            <a:lumOff val="40000"/>
          </a:schemeClr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Training Set</a:t>
          </a:r>
        </a:p>
      </dgm:t>
    </dgm:pt>
    <dgm:pt modelId="{87007174-416D-E541-BBB5-DD6260768BB3}" type="parTrans" cxnId="{83A3899B-8C15-EA46-A8DF-63C05A3832C5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6CAC3AF2-EF5C-6F4F-BDBC-31574108BCD0}" type="sibTrans" cxnId="{83A3899B-8C15-EA46-A8DF-63C05A3832C5}">
      <dgm:prSet/>
      <dgm:spPr/>
      <dgm:t>
        <a:bodyPr/>
        <a:lstStyle/>
        <a:p>
          <a:endParaRPr lang="en-US" sz="1600"/>
        </a:p>
      </dgm:t>
    </dgm:pt>
    <dgm:pt modelId="{71840721-6FF4-924F-9348-782AA5DD145B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Training Set</a:t>
          </a:r>
        </a:p>
        <a:p>
          <a:r>
            <a:rPr lang="en-US" sz="1600" b="1" dirty="0">
              <a:solidFill>
                <a:schemeClr val="tx1"/>
              </a:solidFill>
            </a:rPr>
            <a:t>(used to train the model)</a:t>
          </a:r>
        </a:p>
      </dgm:t>
    </dgm:pt>
    <dgm:pt modelId="{124E38D0-3FE8-164E-AC89-222512029DAB}" type="parTrans" cxnId="{48892A09-B5D5-DC40-9445-DEA870A4E721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6A8503A2-1135-9448-9C90-916485B5E2BF}" type="sibTrans" cxnId="{48892A09-B5D5-DC40-9445-DEA870A4E721}">
      <dgm:prSet/>
      <dgm:spPr/>
      <dgm:t>
        <a:bodyPr/>
        <a:lstStyle/>
        <a:p>
          <a:endParaRPr lang="en-US" sz="1600"/>
        </a:p>
      </dgm:t>
    </dgm:pt>
    <dgm:pt modelId="{5F76CB4E-4D78-3B45-95E7-22983CE71DF6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Validation Set </a:t>
          </a:r>
        </a:p>
        <a:p>
          <a:r>
            <a:rPr lang="en-US" sz="1600" b="1" dirty="0">
              <a:solidFill>
                <a:schemeClr val="tx1"/>
              </a:solidFill>
            </a:rPr>
            <a:t>(used for unbiased evaluation of the model)</a:t>
          </a:r>
        </a:p>
      </dgm:t>
    </dgm:pt>
    <dgm:pt modelId="{1C21B713-D595-5D43-9408-EC18E2EAE83C}" type="parTrans" cxnId="{A5B65AB7-E7A4-A34E-927B-2BF88984C4B3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491464AA-FFE1-6040-99F9-B904156A6196}" type="sibTrans" cxnId="{A5B65AB7-E7A4-A34E-927B-2BF88984C4B3}">
      <dgm:prSet/>
      <dgm:spPr/>
      <dgm:t>
        <a:bodyPr/>
        <a:lstStyle/>
        <a:p>
          <a:endParaRPr lang="en-US" sz="1600"/>
        </a:p>
      </dgm:t>
    </dgm:pt>
    <dgm:pt modelId="{6B27DC67-ADA6-0042-9A4E-852EFE0BAF27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Test Set</a:t>
          </a:r>
        </a:p>
      </dgm:t>
    </dgm:pt>
    <dgm:pt modelId="{53AD59EA-6882-E545-8383-38E739715F4D}" type="parTrans" cxnId="{6B2F4052-1CD8-2747-925E-AE3FC168666D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0B4334BE-D089-BC4E-8E34-4A93A8791A7D}" type="sibTrans" cxnId="{6B2F4052-1CD8-2747-925E-AE3FC168666D}">
      <dgm:prSet/>
      <dgm:spPr/>
      <dgm:t>
        <a:bodyPr/>
        <a:lstStyle/>
        <a:p>
          <a:endParaRPr lang="en-US" sz="1600"/>
        </a:p>
      </dgm:t>
    </dgm:pt>
    <dgm:pt modelId="{50BB4A6D-E22E-9C45-AE1C-2F3650D754FF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Test Set</a:t>
          </a:r>
        </a:p>
        <a:p>
          <a:r>
            <a:rPr lang="en-US" sz="1600" b="1" dirty="0">
              <a:solidFill>
                <a:schemeClr val="tx1"/>
              </a:solidFill>
            </a:rPr>
            <a:t>(used for final evaluation of the model)</a:t>
          </a:r>
        </a:p>
      </dgm:t>
    </dgm:pt>
    <dgm:pt modelId="{D8134C49-827C-0744-9B96-6F4B1C630B1D}" type="parTrans" cxnId="{66428CB0-8FAB-E84D-9BC3-7C312D167A07}">
      <dgm:prSet custT="1"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C04E3C01-7C85-2142-BC75-3CB866B1AFCA}" type="sibTrans" cxnId="{66428CB0-8FAB-E84D-9BC3-7C312D167A07}">
      <dgm:prSet/>
      <dgm:spPr/>
      <dgm:t>
        <a:bodyPr/>
        <a:lstStyle/>
        <a:p>
          <a:endParaRPr lang="en-US" sz="1600"/>
        </a:p>
      </dgm:t>
    </dgm:pt>
    <dgm:pt modelId="{FC5B682F-6F10-0E48-A2E7-18A2C5307926}" type="pres">
      <dgm:prSet presAssocID="{C158F195-6E2D-7142-8B76-D169280F807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0750175-79CE-FD40-93BC-7CDCA4B49420}" type="pres">
      <dgm:prSet presAssocID="{B174FC1B-0B9C-C448-B55D-98FC99D3024E}" presName="root1" presStyleCnt="0"/>
      <dgm:spPr/>
    </dgm:pt>
    <dgm:pt modelId="{C23B3462-74DE-5F4C-8A52-D17FE75EB787}" type="pres">
      <dgm:prSet presAssocID="{B174FC1B-0B9C-C448-B55D-98FC99D3024E}" presName="LevelOneTextNode" presStyleLbl="node0" presStyleIdx="0" presStyleCnt="1" custScaleX="94176" custScaleY="94508">
        <dgm:presLayoutVars>
          <dgm:chPref val="3"/>
        </dgm:presLayoutVars>
      </dgm:prSet>
      <dgm:spPr/>
    </dgm:pt>
    <dgm:pt modelId="{B9733FB5-7028-6B4D-AFD9-63452E0BE335}" type="pres">
      <dgm:prSet presAssocID="{B174FC1B-0B9C-C448-B55D-98FC99D3024E}" presName="level2hierChild" presStyleCnt="0"/>
      <dgm:spPr/>
    </dgm:pt>
    <dgm:pt modelId="{04406413-A2D2-7740-92C3-6797E813DEFA}" type="pres">
      <dgm:prSet presAssocID="{87007174-416D-E541-BBB5-DD6260768BB3}" presName="conn2-1" presStyleLbl="parChTrans1D2" presStyleIdx="0" presStyleCnt="2"/>
      <dgm:spPr/>
    </dgm:pt>
    <dgm:pt modelId="{AC5FEDAB-C10E-C54F-936C-CDB25EFA2A49}" type="pres">
      <dgm:prSet presAssocID="{87007174-416D-E541-BBB5-DD6260768BB3}" presName="connTx" presStyleLbl="parChTrans1D2" presStyleIdx="0" presStyleCnt="2"/>
      <dgm:spPr/>
    </dgm:pt>
    <dgm:pt modelId="{F1063BD1-2330-0F4B-95B6-D76507F1D12A}" type="pres">
      <dgm:prSet presAssocID="{62472A29-7513-1144-8597-EC3CB3754B1F}" presName="root2" presStyleCnt="0"/>
      <dgm:spPr/>
    </dgm:pt>
    <dgm:pt modelId="{E0A4CEC9-C58C-E44B-AA6F-628D163E501F}" type="pres">
      <dgm:prSet presAssocID="{62472A29-7513-1144-8597-EC3CB3754B1F}" presName="LevelTwoTextNode" presStyleLbl="node2" presStyleIdx="0" presStyleCnt="2" custScaleX="105027" custScaleY="109463">
        <dgm:presLayoutVars>
          <dgm:chPref val="3"/>
        </dgm:presLayoutVars>
      </dgm:prSet>
      <dgm:spPr/>
    </dgm:pt>
    <dgm:pt modelId="{3C4F36ED-4E77-364E-AD91-0D9999523394}" type="pres">
      <dgm:prSet presAssocID="{62472A29-7513-1144-8597-EC3CB3754B1F}" presName="level3hierChild" presStyleCnt="0"/>
      <dgm:spPr/>
    </dgm:pt>
    <dgm:pt modelId="{33776863-7287-AF4F-9BFC-507036759AE3}" type="pres">
      <dgm:prSet presAssocID="{124E38D0-3FE8-164E-AC89-222512029DAB}" presName="conn2-1" presStyleLbl="parChTrans1D3" presStyleIdx="0" presStyleCnt="3"/>
      <dgm:spPr/>
    </dgm:pt>
    <dgm:pt modelId="{18891C5F-BE01-114C-ABA9-96828687BF84}" type="pres">
      <dgm:prSet presAssocID="{124E38D0-3FE8-164E-AC89-222512029DAB}" presName="connTx" presStyleLbl="parChTrans1D3" presStyleIdx="0" presStyleCnt="3"/>
      <dgm:spPr/>
    </dgm:pt>
    <dgm:pt modelId="{D6EDC621-1667-4146-9142-8485C2906160}" type="pres">
      <dgm:prSet presAssocID="{71840721-6FF4-924F-9348-782AA5DD145B}" presName="root2" presStyleCnt="0"/>
      <dgm:spPr/>
    </dgm:pt>
    <dgm:pt modelId="{B89E25C2-55C8-2640-85AA-2A075F67F2C9}" type="pres">
      <dgm:prSet presAssocID="{71840721-6FF4-924F-9348-782AA5DD145B}" presName="LevelTwoTextNode" presStyleLbl="node3" presStyleIdx="0" presStyleCnt="3" custScaleX="396707" custScaleY="126531">
        <dgm:presLayoutVars>
          <dgm:chPref val="3"/>
        </dgm:presLayoutVars>
      </dgm:prSet>
      <dgm:spPr/>
    </dgm:pt>
    <dgm:pt modelId="{252B17B0-322D-B142-997F-AD1D6A7CA224}" type="pres">
      <dgm:prSet presAssocID="{71840721-6FF4-924F-9348-782AA5DD145B}" presName="level3hierChild" presStyleCnt="0"/>
      <dgm:spPr/>
    </dgm:pt>
    <dgm:pt modelId="{B2022225-5CBE-4940-BB42-8C470E58C61F}" type="pres">
      <dgm:prSet presAssocID="{1C21B713-D595-5D43-9408-EC18E2EAE83C}" presName="conn2-1" presStyleLbl="parChTrans1D3" presStyleIdx="1" presStyleCnt="3"/>
      <dgm:spPr/>
    </dgm:pt>
    <dgm:pt modelId="{1C491F01-6538-8F4C-BB5A-F24D3C361978}" type="pres">
      <dgm:prSet presAssocID="{1C21B713-D595-5D43-9408-EC18E2EAE83C}" presName="connTx" presStyleLbl="parChTrans1D3" presStyleIdx="1" presStyleCnt="3"/>
      <dgm:spPr/>
    </dgm:pt>
    <dgm:pt modelId="{8E59A00B-0B11-AE49-9B27-CD9FD4937AFF}" type="pres">
      <dgm:prSet presAssocID="{5F76CB4E-4D78-3B45-95E7-22983CE71DF6}" presName="root2" presStyleCnt="0"/>
      <dgm:spPr/>
    </dgm:pt>
    <dgm:pt modelId="{FE66C79B-C38C-1747-8B6C-707D2CCEF226}" type="pres">
      <dgm:prSet presAssocID="{5F76CB4E-4D78-3B45-95E7-22983CE71DF6}" presName="LevelTwoTextNode" presStyleLbl="node3" presStyleIdx="1" presStyleCnt="3" custScaleX="396707" custScaleY="127554">
        <dgm:presLayoutVars>
          <dgm:chPref val="3"/>
        </dgm:presLayoutVars>
      </dgm:prSet>
      <dgm:spPr/>
    </dgm:pt>
    <dgm:pt modelId="{8179EBD2-6819-8B4A-865D-B3C19E11FC68}" type="pres">
      <dgm:prSet presAssocID="{5F76CB4E-4D78-3B45-95E7-22983CE71DF6}" presName="level3hierChild" presStyleCnt="0"/>
      <dgm:spPr/>
    </dgm:pt>
    <dgm:pt modelId="{2F0A037F-0EDF-F240-9DCF-50BAFB9D8ABE}" type="pres">
      <dgm:prSet presAssocID="{53AD59EA-6882-E545-8383-38E739715F4D}" presName="conn2-1" presStyleLbl="parChTrans1D2" presStyleIdx="1" presStyleCnt="2"/>
      <dgm:spPr/>
    </dgm:pt>
    <dgm:pt modelId="{FD2492CE-6382-2A4A-B6F0-BB1F7BD1CE2E}" type="pres">
      <dgm:prSet presAssocID="{53AD59EA-6882-E545-8383-38E739715F4D}" presName="connTx" presStyleLbl="parChTrans1D2" presStyleIdx="1" presStyleCnt="2"/>
      <dgm:spPr/>
    </dgm:pt>
    <dgm:pt modelId="{4069F49D-97B9-8D45-96FE-C61B32F5CE9E}" type="pres">
      <dgm:prSet presAssocID="{6B27DC67-ADA6-0042-9A4E-852EFE0BAF27}" presName="root2" presStyleCnt="0"/>
      <dgm:spPr/>
    </dgm:pt>
    <dgm:pt modelId="{F61BAB0C-9567-B741-A16D-4EF18644C03D}" type="pres">
      <dgm:prSet presAssocID="{6B27DC67-ADA6-0042-9A4E-852EFE0BAF27}" presName="LevelTwoTextNode" presStyleLbl="node2" presStyleIdx="1" presStyleCnt="2" custScaleX="105027" custScaleY="113341">
        <dgm:presLayoutVars>
          <dgm:chPref val="3"/>
        </dgm:presLayoutVars>
      </dgm:prSet>
      <dgm:spPr/>
    </dgm:pt>
    <dgm:pt modelId="{1B4F33C3-CDF0-5541-B954-C02A35F6A7A5}" type="pres">
      <dgm:prSet presAssocID="{6B27DC67-ADA6-0042-9A4E-852EFE0BAF27}" presName="level3hierChild" presStyleCnt="0"/>
      <dgm:spPr/>
    </dgm:pt>
    <dgm:pt modelId="{108BE081-35A7-6345-A4E2-6D55ADC81454}" type="pres">
      <dgm:prSet presAssocID="{D8134C49-827C-0744-9B96-6F4B1C630B1D}" presName="conn2-1" presStyleLbl="parChTrans1D3" presStyleIdx="2" presStyleCnt="3"/>
      <dgm:spPr/>
    </dgm:pt>
    <dgm:pt modelId="{C7CF35DD-8635-B247-BAD2-43449F1E9981}" type="pres">
      <dgm:prSet presAssocID="{D8134C49-827C-0744-9B96-6F4B1C630B1D}" presName="connTx" presStyleLbl="parChTrans1D3" presStyleIdx="2" presStyleCnt="3"/>
      <dgm:spPr/>
    </dgm:pt>
    <dgm:pt modelId="{C7AE7F5E-20A6-9648-BF27-C648D38B1A5F}" type="pres">
      <dgm:prSet presAssocID="{50BB4A6D-E22E-9C45-AE1C-2F3650D754FF}" presName="root2" presStyleCnt="0"/>
      <dgm:spPr/>
    </dgm:pt>
    <dgm:pt modelId="{799A6A3F-6C49-B14C-9014-D2E4F5533FB7}" type="pres">
      <dgm:prSet presAssocID="{50BB4A6D-E22E-9C45-AE1C-2F3650D754FF}" presName="LevelTwoTextNode" presStyleLbl="node3" presStyleIdx="2" presStyleCnt="3" custScaleX="396707" custScaleY="124770">
        <dgm:presLayoutVars>
          <dgm:chPref val="3"/>
        </dgm:presLayoutVars>
      </dgm:prSet>
      <dgm:spPr/>
    </dgm:pt>
    <dgm:pt modelId="{B250114B-4A39-924F-9BDC-DF6439CD82CC}" type="pres">
      <dgm:prSet presAssocID="{50BB4A6D-E22E-9C45-AE1C-2F3650D754FF}" presName="level3hierChild" presStyleCnt="0"/>
      <dgm:spPr/>
    </dgm:pt>
  </dgm:ptLst>
  <dgm:cxnLst>
    <dgm:cxn modelId="{48892A09-B5D5-DC40-9445-DEA870A4E721}" srcId="{62472A29-7513-1144-8597-EC3CB3754B1F}" destId="{71840721-6FF4-924F-9348-782AA5DD145B}" srcOrd="0" destOrd="0" parTransId="{124E38D0-3FE8-164E-AC89-222512029DAB}" sibTransId="{6A8503A2-1135-9448-9C90-916485B5E2BF}"/>
    <dgm:cxn modelId="{1518FC0A-791C-C84E-B645-2E0ECB1C055F}" type="presOf" srcId="{B174FC1B-0B9C-C448-B55D-98FC99D3024E}" destId="{C23B3462-74DE-5F4C-8A52-D17FE75EB787}" srcOrd="0" destOrd="0" presId="urn:microsoft.com/office/officeart/2005/8/layout/hierarchy2"/>
    <dgm:cxn modelId="{C7049925-B2DF-244E-8897-3A278204F4A4}" type="presOf" srcId="{62472A29-7513-1144-8597-EC3CB3754B1F}" destId="{E0A4CEC9-C58C-E44B-AA6F-628D163E501F}" srcOrd="0" destOrd="0" presId="urn:microsoft.com/office/officeart/2005/8/layout/hierarchy2"/>
    <dgm:cxn modelId="{25169932-66BB-C646-80C9-FF56E871B3F7}" type="presOf" srcId="{50BB4A6D-E22E-9C45-AE1C-2F3650D754FF}" destId="{799A6A3F-6C49-B14C-9014-D2E4F5533FB7}" srcOrd="0" destOrd="0" presId="urn:microsoft.com/office/officeart/2005/8/layout/hierarchy2"/>
    <dgm:cxn modelId="{1A4C394B-F6F6-094B-AAA4-7F7A39DC9D77}" type="presOf" srcId="{5F76CB4E-4D78-3B45-95E7-22983CE71DF6}" destId="{FE66C79B-C38C-1747-8B6C-707D2CCEF226}" srcOrd="0" destOrd="0" presId="urn:microsoft.com/office/officeart/2005/8/layout/hierarchy2"/>
    <dgm:cxn modelId="{712C504B-E8EE-8F4C-8CB0-11B7F8500FA4}" type="presOf" srcId="{53AD59EA-6882-E545-8383-38E739715F4D}" destId="{2F0A037F-0EDF-F240-9DCF-50BAFB9D8ABE}" srcOrd="0" destOrd="0" presId="urn:microsoft.com/office/officeart/2005/8/layout/hierarchy2"/>
    <dgm:cxn modelId="{6B2F4052-1CD8-2747-925E-AE3FC168666D}" srcId="{B174FC1B-0B9C-C448-B55D-98FC99D3024E}" destId="{6B27DC67-ADA6-0042-9A4E-852EFE0BAF27}" srcOrd="1" destOrd="0" parTransId="{53AD59EA-6882-E545-8383-38E739715F4D}" sibTransId="{0B4334BE-D089-BC4E-8E34-4A93A8791A7D}"/>
    <dgm:cxn modelId="{5D550D54-21AE-4745-948C-834CB28A3854}" type="presOf" srcId="{53AD59EA-6882-E545-8383-38E739715F4D}" destId="{FD2492CE-6382-2A4A-B6F0-BB1F7BD1CE2E}" srcOrd="1" destOrd="0" presId="urn:microsoft.com/office/officeart/2005/8/layout/hierarchy2"/>
    <dgm:cxn modelId="{54DD4C62-77F7-AD42-A579-FFDA97D72353}" type="presOf" srcId="{1C21B713-D595-5D43-9408-EC18E2EAE83C}" destId="{B2022225-5CBE-4940-BB42-8C470E58C61F}" srcOrd="0" destOrd="0" presId="urn:microsoft.com/office/officeart/2005/8/layout/hierarchy2"/>
    <dgm:cxn modelId="{36755D6F-1DB9-DE42-985C-449070B7E38E}" type="presOf" srcId="{D8134C49-827C-0744-9B96-6F4B1C630B1D}" destId="{108BE081-35A7-6345-A4E2-6D55ADC81454}" srcOrd="0" destOrd="0" presId="urn:microsoft.com/office/officeart/2005/8/layout/hierarchy2"/>
    <dgm:cxn modelId="{A07A5B8F-253F-814F-BBB6-B25D5FD323FD}" type="presOf" srcId="{1C21B713-D595-5D43-9408-EC18E2EAE83C}" destId="{1C491F01-6538-8F4C-BB5A-F24D3C361978}" srcOrd="1" destOrd="0" presId="urn:microsoft.com/office/officeart/2005/8/layout/hierarchy2"/>
    <dgm:cxn modelId="{9A1A9293-9D83-6C4A-93C5-5C5ACA104F5D}" type="presOf" srcId="{124E38D0-3FE8-164E-AC89-222512029DAB}" destId="{33776863-7287-AF4F-9BFC-507036759AE3}" srcOrd="0" destOrd="0" presId="urn:microsoft.com/office/officeart/2005/8/layout/hierarchy2"/>
    <dgm:cxn modelId="{5D8FB998-0BE3-2F41-B0FB-6C5919B8FE5C}" srcId="{C158F195-6E2D-7142-8B76-D169280F8077}" destId="{B174FC1B-0B9C-C448-B55D-98FC99D3024E}" srcOrd="0" destOrd="0" parTransId="{08F45339-3286-A048-BD47-BC983826FE42}" sibTransId="{595DF1DA-7C44-D448-AC56-9475BEAAC890}"/>
    <dgm:cxn modelId="{83A3899B-8C15-EA46-A8DF-63C05A3832C5}" srcId="{B174FC1B-0B9C-C448-B55D-98FC99D3024E}" destId="{62472A29-7513-1144-8597-EC3CB3754B1F}" srcOrd="0" destOrd="0" parTransId="{87007174-416D-E541-BBB5-DD6260768BB3}" sibTransId="{6CAC3AF2-EF5C-6F4F-BDBC-31574108BCD0}"/>
    <dgm:cxn modelId="{66428CB0-8FAB-E84D-9BC3-7C312D167A07}" srcId="{6B27DC67-ADA6-0042-9A4E-852EFE0BAF27}" destId="{50BB4A6D-E22E-9C45-AE1C-2F3650D754FF}" srcOrd="0" destOrd="0" parTransId="{D8134C49-827C-0744-9B96-6F4B1C630B1D}" sibTransId="{C04E3C01-7C85-2142-BC75-3CB866B1AFCA}"/>
    <dgm:cxn modelId="{050663B3-C40D-174C-A7AE-5F4E3C44F151}" type="presOf" srcId="{87007174-416D-E541-BBB5-DD6260768BB3}" destId="{AC5FEDAB-C10E-C54F-936C-CDB25EFA2A49}" srcOrd="1" destOrd="0" presId="urn:microsoft.com/office/officeart/2005/8/layout/hierarchy2"/>
    <dgm:cxn modelId="{A5B65AB7-E7A4-A34E-927B-2BF88984C4B3}" srcId="{62472A29-7513-1144-8597-EC3CB3754B1F}" destId="{5F76CB4E-4D78-3B45-95E7-22983CE71DF6}" srcOrd="1" destOrd="0" parTransId="{1C21B713-D595-5D43-9408-EC18E2EAE83C}" sibTransId="{491464AA-FFE1-6040-99F9-B904156A6196}"/>
    <dgm:cxn modelId="{6C4BAEB8-484B-3743-A913-7CF3B0060296}" type="presOf" srcId="{87007174-416D-E541-BBB5-DD6260768BB3}" destId="{04406413-A2D2-7740-92C3-6797E813DEFA}" srcOrd="0" destOrd="0" presId="urn:microsoft.com/office/officeart/2005/8/layout/hierarchy2"/>
    <dgm:cxn modelId="{1DEB91BC-D8E0-8341-8155-561EF2432289}" type="presOf" srcId="{C158F195-6E2D-7142-8B76-D169280F8077}" destId="{FC5B682F-6F10-0E48-A2E7-18A2C5307926}" srcOrd="0" destOrd="0" presId="urn:microsoft.com/office/officeart/2005/8/layout/hierarchy2"/>
    <dgm:cxn modelId="{918CB6C6-DD38-C04D-89CA-4A004D1B1B45}" type="presOf" srcId="{6B27DC67-ADA6-0042-9A4E-852EFE0BAF27}" destId="{F61BAB0C-9567-B741-A16D-4EF18644C03D}" srcOrd="0" destOrd="0" presId="urn:microsoft.com/office/officeart/2005/8/layout/hierarchy2"/>
    <dgm:cxn modelId="{F244B3E3-A7EF-2645-AAB6-A638B9F94A80}" type="presOf" srcId="{71840721-6FF4-924F-9348-782AA5DD145B}" destId="{B89E25C2-55C8-2640-85AA-2A075F67F2C9}" srcOrd="0" destOrd="0" presId="urn:microsoft.com/office/officeart/2005/8/layout/hierarchy2"/>
    <dgm:cxn modelId="{FDD0EAEA-EF78-E74D-9F5C-95BF34851202}" type="presOf" srcId="{124E38D0-3FE8-164E-AC89-222512029DAB}" destId="{18891C5F-BE01-114C-ABA9-96828687BF84}" srcOrd="1" destOrd="0" presId="urn:microsoft.com/office/officeart/2005/8/layout/hierarchy2"/>
    <dgm:cxn modelId="{8A6DF4FF-C796-044E-B238-1D953A429F79}" type="presOf" srcId="{D8134C49-827C-0744-9B96-6F4B1C630B1D}" destId="{C7CF35DD-8635-B247-BAD2-43449F1E9981}" srcOrd="1" destOrd="0" presId="urn:microsoft.com/office/officeart/2005/8/layout/hierarchy2"/>
    <dgm:cxn modelId="{A9393281-411E-0C4D-9AF9-ABF020686CD0}" type="presParOf" srcId="{FC5B682F-6F10-0E48-A2E7-18A2C5307926}" destId="{60750175-79CE-FD40-93BC-7CDCA4B49420}" srcOrd="0" destOrd="0" presId="urn:microsoft.com/office/officeart/2005/8/layout/hierarchy2"/>
    <dgm:cxn modelId="{CC8736E5-B4DF-9D4B-8709-3454BAE73A34}" type="presParOf" srcId="{60750175-79CE-FD40-93BC-7CDCA4B49420}" destId="{C23B3462-74DE-5F4C-8A52-D17FE75EB787}" srcOrd="0" destOrd="0" presId="urn:microsoft.com/office/officeart/2005/8/layout/hierarchy2"/>
    <dgm:cxn modelId="{536C978A-F303-844C-B543-D94B9971F762}" type="presParOf" srcId="{60750175-79CE-FD40-93BC-7CDCA4B49420}" destId="{B9733FB5-7028-6B4D-AFD9-63452E0BE335}" srcOrd="1" destOrd="0" presId="urn:microsoft.com/office/officeart/2005/8/layout/hierarchy2"/>
    <dgm:cxn modelId="{7A74EFA8-9631-184F-85F7-56CA7BA7C9C2}" type="presParOf" srcId="{B9733FB5-7028-6B4D-AFD9-63452E0BE335}" destId="{04406413-A2D2-7740-92C3-6797E813DEFA}" srcOrd="0" destOrd="0" presId="urn:microsoft.com/office/officeart/2005/8/layout/hierarchy2"/>
    <dgm:cxn modelId="{A888E22C-1085-B147-BF44-5F553EF66478}" type="presParOf" srcId="{04406413-A2D2-7740-92C3-6797E813DEFA}" destId="{AC5FEDAB-C10E-C54F-936C-CDB25EFA2A49}" srcOrd="0" destOrd="0" presId="urn:microsoft.com/office/officeart/2005/8/layout/hierarchy2"/>
    <dgm:cxn modelId="{39F571C3-1842-E84E-B421-C7BCA422DA5D}" type="presParOf" srcId="{B9733FB5-7028-6B4D-AFD9-63452E0BE335}" destId="{F1063BD1-2330-0F4B-95B6-D76507F1D12A}" srcOrd="1" destOrd="0" presId="urn:microsoft.com/office/officeart/2005/8/layout/hierarchy2"/>
    <dgm:cxn modelId="{72C1C3E9-9856-274D-A86E-67EB989E93C0}" type="presParOf" srcId="{F1063BD1-2330-0F4B-95B6-D76507F1D12A}" destId="{E0A4CEC9-C58C-E44B-AA6F-628D163E501F}" srcOrd="0" destOrd="0" presId="urn:microsoft.com/office/officeart/2005/8/layout/hierarchy2"/>
    <dgm:cxn modelId="{23E44DF0-7606-DB48-AFF5-4CEDB0A007E9}" type="presParOf" srcId="{F1063BD1-2330-0F4B-95B6-D76507F1D12A}" destId="{3C4F36ED-4E77-364E-AD91-0D9999523394}" srcOrd="1" destOrd="0" presId="urn:microsoft.com/office/officeart/2005/8/layout/hierarchy2"/>
    <dgm:cxn modelId="{0E13D0CB-4CC1-C642-B01B-3BDB41604586}" type="presParOf" srcId="{3C4F36ED-4E77-364E-AD91-0D9999523394}" destId="{33776863-7287-AF4F-9BFC-507036759AE3}" srcOrd="0" destOrd="0" presId="urn:microsoft.com/office/officeart/2005/8/layout/hierarchy2"/>
    <dgm:cxn modelId="{821FB93B-E28D-324A-AADC-5913CE6EA310}" type="presParOf" srcId="{33776863-7287-AF4F-9BFC-507036759AE3}" destId="{18891C5F-BE01-114C-ABA9-96828687BF84}" srcOrd="0" destOrd="0" presId="urn:microsoft.com/office/officeart/2005/8/layout/hierarchy2"/>
    <dgm:cxn modelId="{E0A50552-9150-1B47-918B-39AC94DDBD27}" type="presParOf" srcId="{3C4F36ED-4E77-364E-AD91-0D9999523394}" destId="{D6EDC621-1667-4146-9142-8485C2906160}" srcOrd="1" destOrd="0" presId="urn:microsoft.com/office/officeart/2005/8/layout/hierarchy2"/>
    <dgm:cxn modelId="{396EE15A-CF30-034B-A4CE-98A6B623B31C}" type="presParOf" srcId="{D6EDC621-1667-4146-9142-8485C2906160}" destId="{B89E25C2-55C8-2640-85AA-2A075F67F2C9}" srcOrd="0" destOrd="0" presId="urn:microsoft.com/office/officeart/2005/8/layout/hierarchy2"/>
    <dgm:cxn modelId="{D15F2744-2D21-A046-8E15-A251FE8AFC78}" type="presParOf" srcId="{D6EDC621-1667-4146-9142-8485C2906160}" destId="{252B17B0-322D-B142-997F-AD1D6A7CA224}" srcOrd="1" destOrd="0" presId="urn:microsoft.com/office/officeart/2005/8/layout/hierarchy2"/>
    <dgm:cxn modelId="{6307523C-B590-D24C-BCCC-9F68A2C0C5AA}" type="presParOf" srcId="{3C4F36ED-4E77-364E-AD91-0D9999523394}" destId="{B2022225-5CBE-4940-BB42-8C470E58C61F}" srcOrd="2" destOrd="0" presId="urn:microsoft.com/office/officeart/2005/8/layout/hierarchy2"/>
    <dgm:cxn modelId="{F92AC466-8E39-D24A-927C-E36F359E61FC}" type="presParOf" srcId="{B2022225-5CBE-4940-BB42-8C470E58C61F}" destId="{1C491F01-6538-8F4C-BB5A-F24D3C361978}" srcOrd="0" destOrd="0" presId="urn:microsoft.com/office/officeart/2005/8/layout/hierarchy2"/>
    <dgm:cxn modelId="{4E44AA52-43F3-FF43-93A3-1D8D076535BD}" type="presParOf" srcId="{3C4F36ED-4E77-364E-AD91-0D9999523394}" destId="{8E59A00B-0B11-AE49-9B27-CD9FD4937AFF}" srcOrd="3" destOrd="0" presId="urn:microsoft.com/office/officeart/2005/8/layout/hierarchy2"/>
    <dgm:cxn modelId="{5C463933-9C4F-4D49-9DCD-9A574D0801EE}" type="presParOf" srcId="{8E59A00B-0B11-AE49-9B27-CD9FD4937AFF}" destId="{FE66C79B-C38C-1747-8B6C-707D2CCEF226}" srcOrd="0" destOrd="0" presId="urn:microsoft.com/office/officeart/2005/8/layout/hierarchy2"/>
    <dgm:cxn modelId="{DE2ECB9B-5A45-D64D-AE52-EC02F58E54C4}" type="presParOf" srcId="{8E59A00B-0B11-AE49-9B27-CD9FD4937AFF}" destId="{8179EBD2-6819-8B4A-865D-B3C19E11FC68}" srcOrd="1" destOrd="0" presId="urn:microsoft.com/office/officeart/2005/8/layout/hierarchy2"/>
    <dgm:cxn modelId="{91059384-3C29-4E47-B98A-1FAA4F7022AF}" type="presParOf" srcId="{B9733FB5-7028-6B4D-AFD9-63452E0BE335}" destId="{2F0A037F-0EDF-F240-9DCF-50BAFB9D8ABE}" srcOrd="2" destOrd="0" presId="urn:microsoft.com/office/officeart/2005/8/layout/hierarchy2"/>
    <dgm:cxn modelId="{3DFC5D7E-C319-7844-9B0D-E46721D5849B}" type="presParOf" srcId="{2F0A037F-0EDF-F240-9DCF-50BAFB9D8ABE}" destId="{FD2492CE-6382-2A4A-B6F0-BB1F7BD1CE2E}" srcOrd="0" destOrd="0" presId="urn:microsoft.com/office/officeart/2005/8/layout/hierarchy2"/>
    <dgm:cxn modelId="{69F04C90-E67E-3347-ABF1-6C99D8B570D4}" type="presParOf" srcId="{B9733FB5-7028-6B4D-AFD9-63452E0BE335}" destId="{4069F49D-97B9-8D45-96FE-C61B32F5CE9E}" srcOrd="3" destOrd="0" presId="urn:microsoft.com/office/officeart/2005/8/layout/hierarchy2"/>
    <dgm:cxn modelId="{1F6BDD03-94CC-3E40-8FD8-47E0015F05D2}" type="presParOf" srcId="{4069F49D-97B9-8D45-96FE-C61B32F5CE9E}" destId="{F61BAB0C-9567-B741-A16D-4EF18644C03D}" srcOrd="0" destOrd="0" presId="urn:microsoft.com/office/officeart/2005/8/layout/hierarchy2"/>
    <dgm:cxn modelId="{0F92CED6-4783-3D41-AC90-ABEC0F305974}" type="presParOf" srcId="{4069F49D-97B9-8D45-96FE-C61B32F5CE9E}" destId="{1B4F33C3-CDF0-5541-B954-C02A35F6A7A5}" srcOrd="1" destOrd="0" presId="urn:microsoft.com/office/officeart/2005/8/layout/hierarchy2"/>
    <dgm:cxn modelId="{3C08FC83-BC85-D643-A869-7CAEFBAD208C}" type="presParOf" srcId="{1B4F33C3-CDF0-5541-B954-C02A35F6A7A5}" destId="{108BE081-35A7-6345-A4E2-6D55ADC81454}" srcOrd="0" destOrd="0" presId="urn:microsoft.com/office/officeart/2005/8/layout/hierarchy2"/>
    <dgm:cxn modelId="{4BDD4AE1-AA30-A942-BE31-4D2014AFF756}" type="presParOf" srcId="{108BE081-35A7-6345-A4E2-6D55ADC81454}" destId="{C7CF35DD-8635-B247-BAD2-43449F1E9981}" srcOrd="0" destOrd="0" presId="urn:microsoft.com/office/officeart/2005/8/layout/hierarchy2"/>
    <dgm:cxn modelId="{4EEF8EC0-9F34-0C4F-8E5C-E53F6CC9DDF7}" type="presParOf" srcId="{1B4F33C3-CDF0-5541-B954-C02A35F6A7A5}" destId="{C7AE7F5E-20A6-9648-BF27-C648D38B1A5F}" srcOrd="1" destOrd="0" presId="urn:microsoft.com/office/officeart/2005/8/layout/hierarchy2"/>
    <dgm:cxn modelId="{01B67B0D-FA55-C44B-B7C2-AE7DCA3B52D6}" type="presParOf" srcId="{C7AE7F5E-20A6-9648-BF27-C648D38B1A5F}" destId="{799A6A3F-6C49-B14C-9014-D2E4F5533FB7}" srcOrd="0" destOrd="0" presId="urn:microsoft.com/office/officeart/2005/8/layout/hierarchy2"/>
    <dgm:cxn modelId="{C9EDF76F-E86A-4E4D-9BC3-952BF31A4377}" type="presParOf" srcId="{C7AE7F5E-20A6-9648-BF27-C648D38B1A5F}" destId="{B250114B-4A39-924F-9BDC-DF6439CD82C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B3462-74DE-5F4C-8A52-D17FE75EB787}">
      <dsp:nvSpPr>
        <dsp:cNvPr id="0" name=""/>
        <dsp:cNvSpPr/>
      </dsp:nvSpPr>
      <dsp:spPr>
        <a:xfrm>
          <a:off x="7977" y="1361912"/>
          <a:ext cx="977583" cy="490515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tx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Original Dataset</a:t>
          </a:r>
        </a:p>
      </dsp:txBody>
      <dsp:txXfrm>
        <a:off x="22344" y="1376279"/>
        <a:ext cx="948849" cy="461781"/>
      </dsp:txXfrm>
    </dsp:sp>
    <dsp:sp modelId="{04406413-A2D2-7740-92C3-6797E813DEFA}">
      <dsp:nvSpPr>
        <dsp:cNvPr id="0" name=""/>
        <dsp:cNvSpPr/>
      </dsp:nvSpPr>
      <dsp:spPr>
        <a:xfrm rot="18408076">
          <a:off x="846602" y="1313160"/>
          <a:ext cx="693133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693133" y="165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1175841" y="1312339"/>
        <a:ext cx="34656" cy="34656"/>
      </dsp:txXfrm>
    </dsp:sp>
    <dsp:sp modelId="{E0A4CEC9-C58C-E44B-AA6F-628D163E501F}">
      <dsp:nvSpPr>
        <dsp:cNvPr id="0" name=""/>
        <dsp:cNvSpPr/>
      </dsp:nvSpPr>
      <dsp:spPr>
        <a:xfrm>
          <a:off x="1400777" y="768097"/>
          <a:ext cx="1090221" cy="56813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Training Set</a:t>
          </a:r>
        </a:p>
      </dsp:txBody>
      <dsp:txXfrm>
        <a:off x="1417417" y="784737"/>
        <a:ext cx="1056941" cy="534854"/>
      </dsp:txXfrm>
    </dsp:sp>
    <dsp:sp modelId="{33776863-7287-AF4F-9BFC-507036759AE3}">
      <dsp:nvSpPr>
        <dsp:cNvPr id="0" name=""/>
        <dsp:cNvSpPr/>
      </dsp:nvSpPr>
      <dsp:spPr>
        <a:xfrm rot="19098010">
          <a:off x="2420550" y="850687"/>
          <a:ext cx="556112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556112" y="165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2684704" y="853291"/>
        <a:ext cx="27805" cy="27805"/>
      </dsp:txXfrm>
    </dsp:sp>
    <dsp:sp modelId="{B89E25C2-55C8-2640-85AA-2A075F67F2C9}">
      <dsp:nvSpPr>
        <dsp:cNvPr id="0" name=""/>
        <dsp:cNvSpPr/>
      </dsp:nvSpPr>
      <dsp:spPr>
        <a:xfrm>
          <a:off x="2906214" y="353863"/>
          <a:ext cx="4117974" cy="65672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Training 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(used to train the model)</a:t>
          </a:r>
        </a:p>
      </dsp:txBody>
      <dsp:txXfrm>
        <a:off x="2925449" y="373098"/>
        <a:ext cx="4079504" cy="618250"/>
      </dsp:txXfrm>
    </dsp:sp>
    <dsp:sp modelId="{B2022225-5CBE-4940-BB42-8C470E58C61F}">
      <dsp:nvSpPr>
        <dsp:cNvPr id="0" name=""/>
        <dsp:cNvSpPr/>
      </dsp:nvSpPr>
      <dsp:spPr>
        <a:xfrm rot="2489698">
          <a:off x="2421431" y="1219301"/>
          <a:ext cx="554349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554349" y="165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2684748" y="1221949"/>
        <a:ext cx="27717" cy="27717"/>
      </dsp:txXfrm>
    </dsp:sp>
    <dsp:sp modelId="{FE66C79B-C38C-1747-8B6C-707D2CCEF226}">
      <dsp:nvSpPr>
        <dsp:cNvPr id="0" name=""/>
        <dsp:cNvSpPr/>
      </dsp:nvSpPr>
      <dsp:spPr>
        <a:xfrm>
          <a:off x="2906214" y="1088436"/>
          <a:ext cx="4117974" cy="66203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Validation Set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(used for unbiased evaluation of the model)</a:t>
          </a:r>
        </a:p>
      </dsp:txBody>
      <dsp:txXfrm>
        <a:off x="2925604" y="1107826"/>
        <a:ext cx="4079194" cy="623250"/>
      </dsp:txXfrm>
    </dsp:sp>
    <dsp:sp modelId="{2F0A037F-0EDF-F240-9DCF-50BAFB9D8ABE}">
      <dsp:nvSpPr>
        <dsp:cNvPr id="0" name=""/>
        <dsp:cNvSpPr/>
      </dsp:nvSpPr>
      <dsp:spPr>
        <a:xfrm rot="3161672">
          <a:off x="850618" y="1863132"/>
          <a:ext cx="685101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685101" y="165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1176042" y="1862512"/>
        <a:ext cx="34255" cy="34255"/>
      </dsp:txXfrm>
    </dsp:sp>
    <dsp:sp modelId="{F61BAB0C-9567-B741-A16D-4EF18644C03D}">
      <dsp:nvSpPr>
        <dsp:cNvPr id="0" name=""/>
        <dsp:cNvSpPr/>
      </dsp:nvSpPr>
      <dsp:spPr>
        <a:xfrm>
          <a:off x="1400777" y="1857979"/>
          <a:ext cx="1090221" cy="58826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Test Set</a:t>
          </a:r>
        </a:p>
      </dsp:txBody>
      <dsp:txXfrm>
        <a:off x="1418007" y="1875209"/>
        <a:ext cx="1055761" cy="553802"/>
      </dsp:txXfrm>
    </dsp:sp>
    <dsp:sp modelId="{108BE081-35A7-6345-A4E2-6D55ADC81454}">
      <dsp:nvSpPr>
        <dsp:cNvPr id="0" name=""/>
        <dsp:cNvSpPr/>
      </dsp:nvSpPr>
      <dsp:spPr>
        <a:xfrm>
          <a:off x="2490998" y="2135603"/>
          <a:ext cx="415215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415215" y="165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2688226" y="2141730"/>
        <a:ext cx="20760" cy="20760"/>
      </dsp:txXfrm>
    </dsp:sp>
    <dsp:sp modelId="{799A6A3F-6C49-B14C-9014-D2E4F5533FB7}">
      <dsp:nvSpPr>
        <dsp:cNvPr id="0" name=""/>
        <dsp:cNvSpPr/>
      </dsp:nvSpPr>
      <dsp:spPr>
        <a:xfrm>
          <a:off x="2906214" y="1828320"/>
          <a:ext cx="4117974" cy="647580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Test 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(used for final evaluation of the model)</a:t>
          </a:r>
        </a:p>
      </dsp:txBody>
      <dsp:txXfrm>
        <a:off x="2925181" y="1847287"/>
        <a:ext cx="4080040" cy="609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B3462-74DE-5F4C-8A52-D17FE75EB787}">
      <dsp:nvSpPr>
        <dsp:cNvPr id="0" name=""/>
        <dsp:cNvSpPr/>
      </dsp:nvSpPr>
      <dsp:spPr>
        <a:xfrm>
          <a:off x="7977" y="1361912"/>
          <a:ext cx="977583" cy="490515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tx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Original Dataset</a:t>
          </a:r>
        </a:p>
      </dsp:txBody>
      <dsp:txXfrm>
        <a:off x="22344" y="1376279"/>
        <a:ext cx="948849" cy="461781"/>
      </dsp:txXfrm>
    </dsp:sp>
    <dsp:sp modelId="{04406413-A2D2-7740-92C3-6797E813DEFA}">
      <dsp:nvSpPr>
        <dsp:cNvPr id="0" name=""/>
        <dsp:cNvSpPr/>
      </dsp:nvSpPr>
      <dsp:spPr>
        <a:xfrm rot="18408076">
          <a:off x="846602" y="1313160"/>
          <a:ext cx="693133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693133" y="165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1175841" y="1312339"/>
        <a:ext cx="34656" cy="34656"/>
      </dsp:txXfrm>
    </dsp:sp>
    <dsp:sp modelId="{E0A4CEC9-C58C-E44B-AA6F-628D163E501F}">
      <dsp:nvSpPr>
        <dsp:cNvPr id="0" name=""/>
        <dsp:cNvSpPr/>
      </dsp:nvSpPr>
      <dsp:spPr>
        <a:xfrm>
          <a:off x="1400777" y="768097"/>
          <a:ext cx="1090221" cy="56813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Training Set</a:t>
          </a:r>
        </a:p>
      </dsp:txBody>
      <dsp:txXfrm>
        <a:off x="1417417" y="784737"/>
        <a:ext cx="1056941" cy="534854"/>
      </dsp:txXfrm>
    </dsp:sp>
    <dsp:sp modelId="{33776863-7287-AF4F-9BFC-507036759AE3}">
      <dsp:nvSpPr>
        <dsp:cNvPr id="0" name=""/>
        <dsp:cNvSpPr/>
      </dsp:nvSpPr>
      <dsp:spPr>
        <a:xfrm rot="19098010">
          <a:off x="2420550" y="850687"/>
          <a:ext cx="556112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556112" y="165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2684704" y="853291"/>
        <a:ext cx="27805" cy="27805"/>
      </dsp:txXfrm>
    </dsp:sp>
    <dsp:sp modelId="{B89E25C2-55C8-2640-85AA-2A075F67F2C9}">
      <dsp:nvSpPr>
        <dsp:cNvPr id="0" name=""/>
        <dsp:cNvSpPr/>
      </dsp:nvSpPr>
      <dsp:spPr>
        <a:xfrm>
          <a:off x="2906214" y="353863"/>
          <a:ext cx="4117974" cy="65672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Training 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(used to train the model)</a:t>
          </a:r>
        </a:p>
      </dsp:txBody>
      <dsp:txXfrm>
        <a:off x="2925449" y="373098"/>
        <a:ext cx="4079504" cy="618250"/>
      </dsp:txXfrm>
    </dsp:sp>
    <dsp:sp modelId="{B2022225-5CBE-4940-BB42-8C470E58C61F}">
      <dsp:nvSpPr>
        <dsp:cNvPr id="0" name=""/>
        <dsp:cNvSpPr/>
      </dsp:nvSpPr>
      <dsp:spPr>
        <a:xfrm rot="2489698">
          <a:off x="2421431" y="1219301"/>
          <a:ext cx="554349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554349" y="165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2684748" y="1221949"/>
        <a:ext cx="27717" cy="27717"/>
      </dsp:txXfrm>
    </dsp:sp>
    <dsp:sp modelId="{FE66C79B-C38C-1747-8B6C-707D2CCEF226}">
      <dsp:nvSpPr>
        <dsp:cNvPr id="0" name=""/>
        <dsp:cNvSpPr/>
      </dsp:nvSpPr>
      <dsp:spPr>
        <a:xfrm>
          <a:off x="2906214" y="1088436"/>
          <a:ext cx="4117974" cy="66203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Validation Set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(used for unbiased evaluation of the model)</a:t>
          </a:r>
        </a:p>
      </dsp:txBody>
      <dsp:txXfrm>
        <a:off x="2925604" y="1107826"/>
        <a:ext cx="4079194" cy="623250"/>
      </dsp:txXfrm>
    </dsp:sp>
    <dsp:sp modelId="{2F0A037F-0EDF-F240-9DCF-50BAFB9D8ABE}">
      <dsp:nvSpPr>
        <dsp:cNvPr id="0" name=""/>
        <dsp:cNvSpPr/>
      </dsp:nvSpPr>
      <dsp:spPr>
        <a:xfrm rot="3161672">
          <a:off x="850618" y="1863132"/>
          <a:ext cx="685101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685101" y="165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1176042" y="1862512"/>
        <a:ext cx="34255" cy="34255"/>
      </dsp:txXfrm>
    </dsp:sp>
    <dsp:sp modelId="{F61BAB0C-9567-B741-A16D-4EF18644C03D}">
      <dsp:nvSpPr>
        <dsp:cNvPr id="0" name=""/>
        <dsp:cNvSpPr/>
      </dsp:nvSpPr>
      <dsp:spPr>
        <a:xfrm>
          <a:off x="1400777" y="1857979"/>
          <a:ext cx="1090221" cy="58826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Test Set</a:t>
          </a:r>
        </a:p>
      </dsp:txBody>
      <dsp:txXfrm>
        <a:off x="1418007" y="1875209"/>
        <a:ext cx="1055761" cy="553802"/>
      </dsp:txXfrm>
    </dsp:sp>
    <dsp:sp modelId="{108BE081-35A7-6345-A4E2-6D55ADC81454}">
      <dsp:nvSpPr>
        <dsp:cNvPr id="0" name=""/>
        <dsp:cNvSpPr/>
      </dsp:nvSpPr>
      <dsp:spPr>
        <a:xfrm>
          <a:off x="2490998" y="2135603"/>
          <a:ext cx="415215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415215" y="165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</a:endParaRPr>
        </a:p>
      </dsp:txBody>
      <dsp:txXfrm>
        <a:off x="2688226" y="2141730"/>
        <a:ext cx="20760" cy="20760"/>
      </dsp:txXfrm>
    </dsp:sp>
    <dsp:sp modelId="{799A6A3F-6C49-B14C-9014-D2E4F5533FB7}">
      <dsp:nvSpPr>
        <dsp:cNvPr id="0" name=""/>
        <dsp:cNvSpPr/>
      </dsp:nvSpPr>
      <dsp:spPr>
        <a:xfrm>
          <a:off x="2906214" y="1828320"/>
          <a:ext cx="4117974" cy="647580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Test 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(used for final evaluation of the model)</a:t>
          </a:r>
        </a:p>
      </dsp:txBody>
      <dsp:txXfrm>
        <a:off x="2925181" y="1847287"/>
        <a:ext cx="4080040" cy="609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0A5FC-BD41-1443-B940-79FBBB705431}" type="datetimeFigureOut">
              <a:rPr lang="en-US" smtClean="0">
                <a:latin typeface="Amazon Ember"/>
              </a:rPr>
              <a:t>2/19/20</a:t>
            </a:fld>
            <a:endParaRPr lang="en-US" dirty="0">
              <a:latin typeface="Amazon Emb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6657975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E446-62A2-A34E-999E-1639EE058FD1}" type="slidenum">
              <a:rPr lang="en-US" smtClean="0">
                <a:latin typeface="Amazon Ember"/>
              </a:rPr>
              <a:t>‹#›</a:t>
            </a:fld>
            <a:endParaRPr lang="en-US" dirty="0"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63454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17:35:54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0T17:00:21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1552 149 24575,'-14'0'0,"-2"0"0,-3 3 0,-8 2 0,-9 3 0,-5-3 0,-21 4 0,15-8 0,-15 12 0,16-7 0,1 3 0,6-1 0,14-7 0,2 5 0,8-5 0,1 9 0,3-8 0,-7 7 0,2-4 0,0-1 0,-2 0 0,3-1 0,-1-2 0,-2 9 0,3-9 0,1 9 0,-5-6 0,3 0 0,-6 3 0,-2-6 0,3 9 0,-2-5 0,4 2 0,0 0 0,-1-3 0,-7 0 0,6 6 0,-3-5 0,2 3 0,2-1 0,4-3 0,-10 7 0,13-3 0,-10 0 0,8-1 0,-4-6 0,4 5 0,-4-5 0,5 9 0,3-6 0,-7 7 0,9-4 0,-9 3 0,11-2 0,-7 2 0,7-3 0,-16 4 0,14-3 0,-10 3 0,9-4 0,-1 3 0,0-2 0,-7 6 0,2-2 0,0-1 0,-2 0 0,10-4 0,-5 0 0,5 0 0,-3 3 0,4 1 0,-3 4 0,2-4 0,-3 2 0,8-5 0,-4 5 0,0-2 0,2 4 0,-5 3 0,9-2 0,-6 6 0,6-2 0,-6 13 0,-2-3 0,3 8 0,-5-4 0,10-5 0,-3 3 0,1-3 0,2 5 0,-7-5 0,8 3 0,-4-3 0,4 25 0,0-20 0,0 18 0,0-23 0,0 4 0,0-4 0,0 4 0,0-4 0,0 4 0,0-4 0,0 4 0,0-4 0,0 4 0,0 6 0,0-9 0,0 7 0,0 3 0,0-4 0,0 13 0,4-10 0,4 1 0,2 3 0,2-3 0,5 1 0,-10-11 0,9 2 0,0 9 0,-5-12 0,9 24 0,-8-32 0,5 18 0,1-10 0,2 1 0,-4-2 0,0 0 0,1 1 0,4 5 0,-4-4 0,9 4 0,-9-9 0,12 9 0,-7-8 0,13 8 0,-4-3 0,-5 0 0,8 3 0,-7-8 0,4 4 0,8 2 0,-1 0 0,24 13 0,-5-4 0,0-6 0,-11 1 0,-16-18 0,8 12 0,-8-13 0,15 14 0,-19-17 0,8 15 0,-10-15 0,2 10 0,7-6 0,-7 6 0,-2-11 0,5 11 0,-8-11 0,18 18 0,-17-17 0,12 15 0,-18-17 0,7 8 0,0 2 0,11-4 0,-9 2 0,3-8 0,-9-8 0,0 6 0,5-1 0,-5 2 0,8 1 0,-10-5 0,14 5 0,-10-3 0,3 2 0,3 1 0,-7-3 0,4 2 0,-1-7 0,-8 3 0,12-3 0,-14 3 0,18 1 0,-18-4 0,18 4 0,-6-4 0,11 1 0,-2 6 0,-7-9 0,4 5 0,-6-7 0,4 0 0,4 0 0,-4 0 0,4 0 0,-4 0 0,9 0 0,-8 0 0,8 0 0,-4 0 0,-5 0 0,-1 0 0,-9-3 0,0 2 0,-5-8 0,5 7 0,-4-11 0,0 8 0,3-9 0,-9 3 0,8-1 0,-5 1 0,5-2 0,-2 4 0,-1-1 0,0 0 0,1 1 0,-3-2 0,2 0 0,0 4 0,-5-3 0,12 1 0,-12-5 0,6-1 0,-8 3 0,5-15 0,-1 14 0,10-19 0,-8 15 0,6-7 0,-2 0 0,-5 10 0,4-13 0,-1 10 0,-2-13 0,-1 4 0,2-9 0,-12 15 0,9-12 0,-6 7 0,0-8 0,-2 3 0,1-7 0,-3 7 0,10-5 0,-9 7 0,5 0 0,-4 8 0,-2-12 0,2 11 0,0-3 0,-2-3 0,2 2 0,1-4 0,4-14 0,-3 16 0,3-12 0,-5 20 0,-2-8 0,6 1 0,-6-3 0,2 1 0,1 5 0,-3 3 0,9-2 0,-8 9 0,5-4 0,-7-3 0,0-1 0,3-3 0,-2 2 0,5 2 0,-1-3 0,-1 7 0,6-6 0,-5 10 0,7-11 0,-8 4 0,3-5 0,0 4 0,1-2 0,3 6 0,-3-13 0,-4 8 0,6-5 0,-5 7 0,5 5 0,-2-9 0,3-3 0,-2 1 0,3-6 0,-5 14 0,-2-14 0,5 10 0,-5-3 0,6 5 0,-3 1 0,-4 5 0,6-4 0,-9 9 0,9-6 0,-6-5 0,0 6 0,4-14 0,-7 15 0,9-10 0,-5-2 0,3 3 0,-1-6 0,-3 11 0,1-11 0,4 11 0,-4-11 0,6 11 0,-3-11 0,-1 10 0,1-6 0,3 9 0,-7-5 0,6 3 0,-2-11 0,0 14 0,4-18 0,4 5 0,-9 3 0,8-13 0,-10 7 0,3-7 0,5-10 0,-7 23 0,2-13 0,-4 15 0,-4-8 0,4 0 0,-4 1 0,0 8 0,0-12 0,0 12 0,0-8 0,0-1 0,0 9 0,0-7 0,0 7 0,-3-3 0,-2-5 0,-3 3 0,0-3 0,4 8 0,-11-3 0,8-1 0,-20-26 0,16 23 0,-17-28 0,18 36 0,-6-13 0,0-1 0,6 11 0,-10-10 0,9 16 0,-5-7 0,-9-7 0,11 11 0,-7-5 0,11 13 0,3 4 0,-11-4 0,2 0 0,-4 6 0,-2-2 0,6 7 0,-3 0 0,-4 0 0,-2 0 0,0 0 0,-7 0 0,7 0 0,-4 0 0,-3 0 0,2 0 0,-3 0 0,4 0 0,-4 0 0,4 0 0,4 0 0,-7 4 0,7-3 0,-8 6 0,11-6 0,-9 3 0,14-4 0,-15 3 0,3-2 0,3 3 0,-5-4 0,6 7 0,-9-5 0,-10 9 0,12-10 0,-2 6 0,19-6 0,-3 2 0,6-3 0,-7 0 0,5 0 0,-5 0 0,7 0 0,-6 0 0,3 0 0,-1 0 0,-6 0 0,10 0 0,-10 0 0,10 0 0,-11 0 0,4 0 0,-1 3 0,2-2 0,-1 2 0,7-3 0,-6 0 0,3 0 0,-1 0 0,-9 0 0,5 0 0,0 0 0,-1 3 0,12 1 0,-9 0 0,7-1 0,-3 1 0,-1-4 0,0 4 0,4-4 0,1 0 0,3 0 0,-7 3 0,6-2 0,-7 2 0,5-3 0,3 0 0,-4 0 0,5 0 0,-5 0 0,4 0 0,-3 0 0,3 3 0,-3-2 0,2 2 0,-6 4 0,3-6 0,0 9 0,1-10 0,3 3 0,0 0 0,1-2 0,2 2 0,1-3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17:35:54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mazon Ember"/>
              </a:defRPr>
            </a:lvl1pPr>
          </a:lstStyle>
          <a:p>
            <a:fld id="{631F7D34-E617-4D67-ADB9-F7300D1D14C6}" type="datetimeFigureOut">
              <a:rPr lang="en-US" smtClean="0"/>
              <a:pPr/>
              <a:t>2/19/20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mazon Ember"/>
              </a:defRPr>
            </a:lvl1pPr>
          </a:lstStyle>
          <a:p>
            <a:fld id="{525B7AE5-8B6B-45BB-BCE2-0D5FF01E05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1pPr>
    <a:lvl2pPr marL="45718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2pPr>
    <a:lvl3pPr marL="91437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3pPr>
    <a:lvl4pPr marL="137156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4pPr>
    <a:lvl5pPr marL="182875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5pPr>
    <a:lvl6pPr marL="228594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1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7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1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69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91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fillment Logo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174EA-4502-4546-ACDC-DD5E59803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4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AAA5B-57C7-AB4E-B4E2-7F8D01BFA21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BEF010-B241-5046-BF9B-7BB36BB61C6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10552-7870-F242-A30E-453F51FF24C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047EF4-2632-F446-BD46-9BE40FB25A5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2746B-50BE-1C46-B466-7C7FF0D1E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86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47A5A8-053E-9D43-83FE-B6F1C9697E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04DA8-C702-ED46-AD2B-E10449F87330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D3649-3EEF-7B4E-9110-93C91DE6EA2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E7E6E-25CA-CB43-AF7C-A9DB623026E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EB343A-D7A1-2945-A1E5-302F77F71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29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5671C0-372A-B249-9808-470F5F2EC0B7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C18031-7438-9F4D-B5BF-DD8E29D5F2F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88C935-B5E6-564A-8B97-74FC3D6F9FD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9CAD6F-39A0-E14F-88EC-47562C4AE87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09F46A8-45DA-084B-A2D4-4DE9BF14E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8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AA3866-048A-2449-A57B-65D003A49DEA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5821D-B101-734B-AC8D-F8621F65E92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F5D8A-7030-AC4F-A6C5-1532EA8C8DE9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5FAC4-9305-7A4F-9A9C-9919328FDB9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C0D95C-731A-F641-AD3A-CB54B6ACA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8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Charcoal slide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5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with n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38635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79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7D882E-985D-7442-AA89-C94CB6512DA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CF0E94-D857-0D4D-AF8A-FDCC2517CEA6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1DEA6-D58F-9C45-A922-478949AE183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999299-687A-1844-9718-A9610CD171B4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598284-7581-3345-BB96-200CC9C909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02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E977DE-887A-8B43-B9E1-4E7DCF99CB40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B57387-5B88-AD45-9C6D-9A48808502E7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4892DB-1571-DD48-8621-D5DAF10F6930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4A291C-2075-E143-98B7-C7337F206A82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A2F952-2984-4A4F-8822-951B6C9F20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429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9518F-60EE-BE48-A66F-CEAE12BD090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420D30-4080-7E46-9031-A5B339A8541F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03A94-9C3B-5D4D-BCB6-55551F68DA0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F80084-6547-0E44-8CB1-E1A34AAB3ECC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591B5B-B689-8A4E-A1F4-7F323E796E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911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25255-8842-3C4E-B600-356AAF8F0664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ECB57E-C8E0-884A-B6BE-DBE2F3697DE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7C2BC-1987-074A-AA94-406CFE3AAA8E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E384AD-8D7B-6144-B371-495DDE04DDDC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66D14-2E8B-9241-A8C2-15EDF2107E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63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azon News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81" tIns="22840" rIns="45681" bIns="22840" rtlCol="0" anchor="ctr"/>
          <a:lstStyle/>
          <a:p>
            <a:pPr algn="ctr" defTabSz="913668"/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7C6CE-518A-4144-881F-A8F2EF251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70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C604BCE-1492-384D-97C0-6A23163EACF1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39D375-1750-B84A-92FC-309293444A2B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9F8BC-2947-4942-8C3E-1AF79266C3D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D72413-C4ED-F149-B422-2E60E5FFF9CF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3BB66E-C2DF-BC4B-8063-E0D82A506E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47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White slides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096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38635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01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AF522C-0BBF-BA4D-991D-137739459B45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5DF81-6FF3-F947-AC71-30FF773FB9A2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263D48-C452-FF4F-824C-130473FB4F5D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A4109-22D0-EB49-B8D3-FE1C450EEB4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44E843-1D6F-7948-AFFC-06E026845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37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353515" y="2"/>
            <a:ext cx="4835311" cy="615660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35700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5D0DF-3613-4C4C-ABBB-B46EF1168B64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0F5BB5-9528-3F49-98D6-2F61ADFA23F4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C1CC56-A9E7-2843-BBA9-61500C755F9C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B85B3-B8A2-BC41-AF48-E72563D25439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E6A656-BD7E-4648-A943-A29481EED6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405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4"/>
            <a:ext cx="4762500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6325" y="3118556"/>
            <a:ext cx="4762500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6517060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6518768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F9C36-6BC5-5F45-8680-E9052D7F9CF6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DD14AB-5137-DD42-ABF2-C01DC828E644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B86968-E791-454C-91AC-2B1058B53ED6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15940-F21E-6A48-83BF-8D3E7A2390A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7FCD23-2F9F-8345-B3C4-2C2FA8B0E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022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lkbox 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6325" y="6614"/>
            <a:ext cx="4762500" cy="615059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145" y="1199448"/>
            <a:ext cx="4219344" cy="4346223"/>
          </a:xfrm>
          <a:prstGeom prst="rect">
            <a:avLst/>
          </a:prstGeom>
        </p:spPr>
        <p:txBody>
          <a:bodyPr vert="horz" anchor="t"/>
          <a:lstStyle>
            <a:lvl1pPr defTabSz="456812">
              <a:lnSpc>
                <a:spcPct val="90000"/>
              </a:lnSpc>
              <a:spcAft>
                <a:spcPts val="600"/>
              </a:spcAft>
              <a:defRPr sz="4000" baseline="0">
                <a:latin typeface="+mj-lt"/>
                <a:cs typeface="Amazon Ember Medium"/>
              </a:defRPr>
            </a:lvl1pPr>
          </a:lstStyle>
          <a:p>
            <a:pPr defTabSz="456949">
              <a:spcAft>
                <a:spcPts val="600"/>
              </a:spcAft>
            </a:pPr>
            <a: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  <a:t>Fun Call Out </a:t>
            </a:r>
            <a:br>
              <a:rPr lang="en-US" sz="4000" dirty="0">
                <a:solidFill>
                  <a:srgbClr val="303942"/>
                </a:solidFill>
                <a:latin typeface="Amazon Ember Medium"/>
                <a:cs typeface="Amazon Ember Medium"/>
              </a:rPr>
            </a:br>
            <a: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  <a:t>with a quote etc.</a:t>
            </a:r>
            <a:br>
              <a:rPr lang="en-US" sz="4000" dirty="0">
                <a:solidFill>
                  <a:srgbClr val="303942"/>
                </a:solidFill>
                <a:latin typeface="Amazon Ember Light"/>
                <a:cs typeface="Amazon Ember Light"/>
              </a:rPr>
            </a:br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30" name="Speech Bubble: Rectangle 26"/>
          <p:cNvSpPr/>
          <p:nvPr userDrawn="1"/>
        </p:nvSpPr>
        <p:spPr>
          <a:xfrm>
            <a:off x="863526" y="897471"/>
            <a:ext cx="4700425" cy="480785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E87A3B-3751-5C43-8677-5FC5C71E92DB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DDD56-837C-F140-B01B-BF57FCA700B5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D3B706-E0D7-2342-ACAA-71DA57778B05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41AADC-9BD5-2745-B67B-0F9F62645BED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4F8CF1-89C2-6E4D-987C-D9CE563E9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550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8FEE75-1CDF-7246-9A87-3C2B5225E1E1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893925-13C4-6F43-ACAE-3866A30F1931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81F7A-3A18-AB46-867B-7E8458B04933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rgbClr val="383D3B"/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rgbClr val="383D3B"/>
              </a:solidFill>
              <a:latin typeface="Amazon Ember Light"/>
              <a:cs typeface="Amazon Ember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7BCA6E-2B65-534D-9441-192FBC02D4D1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rgbClr val="383D3B"/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rgbClr val="383D3B"/>
              </a:solidFill>
              <a:latin typeface="Amazon Ember"/>
              <a:cs typeface="Amazon Embe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E97CB0-1D08-6D4C-A10D-489878D065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40" y="6317947"/>
            <a:ext cx="2454620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53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End Slide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99BB8AB-0443-634D-ACBD-74F470C64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27" y="2585198"/>
            <a:ext cx="3833375" cy="3833375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5181603" y="399863"/>
            <a:ext cx="5884334" cy="2185334"/>
          </a:xfrm>
          <a:prstGeom prst="rect">
            <a:avLst/>
          </a:prstGeom>
        </p:spPr>
        <p:txBody>
          <a:bodyPr vert="horz" anchor="ctr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B9FC9B-EF99-8D41-87D2-F5E139C0AB0F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4E2501-7AD4-A146-AF74-F02167CF5568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16656-6525-8642-AA82-CA530EB46E91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CD983-4326-1640-B018-27034187E01B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61553B-A03D-A54C-A926-1F920E5F24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  <p:sp>
        <p:nvSpPr>
          <p:cNvPr id="35" name="Speech Bubble: Rectangle 26">
            <a:extLst>
              <a:ext uri="{FF2B5EF4-FFF2-40B4-BE49-F238E27FC236}">
                <a16:creationId xmlns:a16="http://schemas.microsoft.com/office/drawing/2014/main" id="{63383F62-FBD0-4C4B-87C7-74D34571B4AE}"/>
              </a:ext>
            </a:extLst>
          </p:cNvPr>
          <p:cNvSpPr/>
          <p:nvPr userDrawn="1"/>
        </p:nvSpPr>
        <p:spPr>
          <a:xfrm rot="5400000" flipV="1">
            <a:off x="7031103" y="-1449637"/>
            <a:ext cx="2185332" cy="5884333"/>
          </a:xfrm>
          <a:prstGeom prst="wedgeRectCallout">
            <a:avLst>
              <a:gd name="adj1" fmla="val 85260"/>
              <a:gd name="adj2" fmla="val -39439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228600" rIns="182780" bIns="182880" rtlCol="0" anchor="t"/>
          <a:lstStyle/>
          <a:p>
            <a:pPr defTabSz="456949"/>
            <a:endParaRPr lang="en-US" sz="2300" dirty="0">
              <a:solidFill>
                <a:schemeClr val="tx1">
                  <a:lumMod val="60000"/>
                  <a:lumOff val="40000"/>
                </a:schemeClr>
              </a:solidFill>
              <a:latin typeface="Amazon Ember Light"/>
              <a:cs typeface="Amazon Ember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65254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3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49793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A5DE5F-8721-DE43-8750-69EFC7EBB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82" y="412869"/>
            <a:ext cx="6055663" cy="6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22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-1"/>
            <a:ext cx="3683106" cy="4670425"/>
          </a:xfrm>
          <a:prstGeom prst="rect">
            <a:avLst/>
          </a:prstGeom>
          <a:solidFill>
            <a:srgbClr val="383D3B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3149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_Box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88825" cy="6858000"/>
          </a:xfrm>
          <a:prstGeom prst="rect">
            <a:avLst/>
          </a:prstGeom>
        </p:spPr>
        <p:txBody>
          <a:bodyPr vert="horz" lIns="45695" tIns="22848" rIns="45695" bIns="22848" anchor="ctr"/>
          <a:lstStyle>
            <a:lvl1pPr marL="0" indent="0" algn="ctr">
              <a:buFontTx/>
              <a:buNone/>
              <a:defRPr sz="2800" baseline="0"/>
            </a:lvl1pPr>
          </a:lstStyle>
          <a:p>
            <a:r>
              <a:rPr lang="en-US" dirty="0"/>
              <a:t>Click to insert a full page</a:t>
            </a:r>
            <a:br>
              <a:rPr lang="en-US" dirty="0"/>
            </a:br>
            <a:r>
              <a:rPr lang="en-US" dirty="0"/>
              <a:t>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41129" y="2"/>
            <a:ext cx="3683106" cy="4670425"/>
          </a:xfrm>
          <a:prstGeom prst="rect">
            <a:avLst/>
          </a:prstGeom>
          <a:solidFill>
            <a:srgbClr val="0090C3"/>
          </a:solidFill>
        </p:spPr>
        <p:txBody>
          <a:bodyPr vert="horz" lIns="274320" rIns="274320"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1pPr>
            <a:lvl2pPr marL="456971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2pPr>
            <a:lvl3pPr marL="913942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3pPr>
            <a:lvl4pPr marL="137091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4pPr>
            <a:lvl5pPr marL="1827883" indent="0">
              <a:spcAft>
                <a:spcPts val="0"/>
              </a:spcAft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20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9"/>
          <p:cNvSpPr>
            <a:spLocks noGrp="1"/>
          </p:cNvSpPr>
          <p:nvPr>
            <p:ph type="pic" sz="quarter" idx="11" hasCustomPrompt="1"/>
          </p:nvPr>
        </p:nvSpPr>
        <p:spPr>
          <a:xfrm>
            <a:off x="4" y="0"/>
            <a:ext cx="12188825" cy="6858000"/>
          </a:xfrm>
          <a:prstGeom prst="rect">
            <a:avLst/>
          </a:prstGeom>
        </p:spPr>
        <p:txBody>
          <a:bodyPr vert="horz" lIns="45681" tIns="22840" rIns="45681" bIns="22840"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insert a full page image</a:t>
            </a:r>
          </a:p>
          <a:p>
            <a:r>
              <a:rPr lang="en-US" dirty="0"/>
              <a:t>and add your color bar from the library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307895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132333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41140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383D3B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4824" y="3224236"/>
            <a:ext cx="5789379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229020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y Future Divider">
    <p:bg>
      <p:bgPr>
        <a:solidFill>
          <a:srgbClr val="009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154" y="684866"/>
            <a:ext cx="10555017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 baseline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 am the Triton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73B51-7533-9040-AF33-60330B1F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2" y="4317953"/>
            <a:ext cx="1741812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2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40CE5-69AF-5145-B23B-F902C53EEF99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695916" y="295897"/>
            <a:ext cx="10867927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7" y="1310105"/>
            <a:ext cx="10869636" cy="45996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baseline="0"/>
            </a:lvl1pPr>
            <a:lvl2pPr marL="456971" indent="0">
              <a:spcBef>
                <a:spcPts val="800"/>
              </a:spcBef>
              <a:buFontTx/>
              <a:buNone/>
              <a:defRPr/>
            </a:lvl2pPr>
            <a:lvl3pPr marL="913942" indent="0">
              <a:spcBef>
                <a:spcPts val="800"/>
              </a:spcBef>
              <a:buFontTx/>
              <a:buNone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without bullets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B1E5-A810-2046-B2A9-489F9DED7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6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5914" y="295897"/>
            <a:ext cx="10894666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b="1" i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9C28-F0B7-564E-B2DF-EF91007C751C}"/>
              </a:ext>
            </a:extLst>
          </p:cNvPr>
          <p:cNvSpPr/>
          <p:nvPr userDrawn="1"/>
        </p:nvSpPr>
        <p:spPr>
          <a:xfrm>
            <a:off x="0" y="6158429"/>
            <a:ext cx="12188826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E37C0-ABB0-CD4C-8AC5-54B941C6761C}"/>
              </a:ext>
            </a:extLst>
          </p:cNvPr>
          <p:cNvSpPr/>
          <p:nvPr userDrawn="1"/>
        </p:nvSpPr>
        <p:spPr>
          <a:xfrm>
            <a:off x="0" y="6158429"/>
            <a:ext cx="12188826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4D9EB-6F3A-4D40-9DDC-2257AB2FC76A}"/>
              </a:ext>
            </a:extLst>
          </p:cNvPr>
          <p:cNvSpPr txBox="1"/>
          <p:nvPr userDrawn="1"/>
        </p:nvSpPr>
        <p:spPr>
          <a:xfrm>
            <a:off x="302561" y="6418573"/>
            <a:ext cx="241069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1400" b="0" smtClean="0">
                <a:solidFill>
                  <a:schemeClr val="bg1">
                    <a:lumMod val="95000"/>
                  </a:schemeClr>
                </a:solidFill>
                <a:latin typeface="Amazon Ember Light"/>
                <a:cs typeface="Amazon Ember Light"/>
              </a:rPr>
              <a:pPr algn="ctr"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D9A4E-4F60-5E40-A5FF-13E5C6E452D8}"/>
              </a:ext>
            </a:extLst>
          </p:cNvPr>
          <p:cNvSpPr/>
          <p:nvPr userDrawn="1"/>
        </p:nvSpPr>
        <p:spPr>
          <a:xfrm>
            <a:off x="694208" y="6395912"/>
            <a:ext cx="14638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Amazon</a:t>
            </a:r>
            <a:r>
              <a:rPr lang="en-US" sz="1050" b="0" i="0" baseline="0" dirty="0">
                <a:solidFill>
                  <a:schemeClr val="bg1">
                    <a:lumMod val="95000"/>
                  </a:schemeClr>
                </a:solidFill>
                <a:effectLst/>
                <a:latin typeface="Amazon Ember"/>
                <a:ea typeface="Amazon Ember"/>
                <a:cs typeface="Amazon Ember"/>
              </a:rPr>
              <a:t> Confidential</a:t>
            </a:r>
            <a:endParaRPr lang="en-US" sz="1050" b="0" i="0" dirty="0">
              <a:solidFill>
                <a:schemeClr val="bg1">
                  <a:lumMod val="95000"/>
                </a:schemeClr>
              </a:solidFill>
              <a:latin typeface="Amazon Ember"/>
              <a:cs typeface="Amazon Ember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38EDC-D6AA-AA49-9FC9-3A9A3CABC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6317947"/>
            <a:ext cx="2454623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 userDrawn="1"/>
        </p:nvGrpSpPr>
        <p:grpSpPr>
          <a:xfrm>
            <a:off x="358497" y="311726"/>
            <a:ext cx="11471835" cy="6234546"/>
            <a:chOff x="457200" y="457197"/>
            <a:chExt cx="14630400" cy="9144001"/>
          </a:xfrm>
        </p:grpSpPr>
        <p:sp>
          <p:nvSpPr>
            <p:cNvPr id="3" name="Rectangle 2"/>
            <p:cNvSpPr/>
            <p:nvPr userDrawn="1"/>
          </p:nvSpPr>
          <p:spPr>
            <a:xfrm rot="5400000">
              <a:off x="3200400" y="-2286003"/>
              <a:ext cx="9144000" cy="146304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4" name="Rectangle 3"/>
            <p:cNvSpPr/>
            <p:nvPr userDrawn="1"/>
          </p:nvSpPr>
          <p:spPr>
            <a:xfrm rot="5400000">
              <a:off x="-17830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" name="Rectangle 4"/>
            <p:cNvSpPr/>
            <p:nvPr userDrawn="1"/>
          </p:nvSpPr>
          <p:spPr>
            <a:xfrm rot="5400000">
              <a:off x="3187731" y="2697477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6" name="Rectangle 5"/>
            <p:cNvSpPr/>
            <p:nvPr userDrawn="1"/>
          </p:nvSpPr>
          <p:spPr>
            <a:xfrm rot="5400000">
              <a:off x="8183880" y="2697478"/>
              <a:ext cx="9144000" cy="4663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</p:grpSp>
    </p:spTree>
    <p:extLst>
      <p:ext uri="{BB962C8B-B14F-4D97-AF65-F5344CB8AC3E}">
        <p14:creationId xmlns:p14="http://schemas.microsoft.com/office/powerpoint/2010/main" val="14858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97" r:id="rId2"/>
    <p:sldLayoutId id="2147483774" r:id="rId3"/>
    <p:sldLayoutId id="2147483757" r:id="rId4"/>
    <p:sldLayoutId id="2147483799" r:id="rId5"/>
    <p:sldLayoutId id="2147483800" r:id="rId6"/>
    <p:sldLayoutId id="214748376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8" r:id="rId14"/>
    <p:sldLayoutId id="2147483802" r:id="rId15"/>
    <p:sldLayoutId id="2147483803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  <p:sldLayoutId id="2147483764" r:id="rId28"/>
    <p:sldLayoutId id="2147483765" r:id="rId29"/>
    <p:sldLayoutId id="2147483766" r:id="rId30"/>
    <p:sldLayoutId id="2147483801" r:id="rId31"/>
    <p:sldLayoutId id="2147483798" r:id="rId32"/>
  </p:sldLayoutIdLst>
  <p:txStyles>
    <p:titleStyle>
      <a:lvl1pPr algn="l" defTabSz="997999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9500" indent="-249500" algn="l" defTabSz="997999" rtl="0" eaLnBrk="1" latinLnBrk="0" hangingPunct="1">
        <a:lnSpc>
          <a:spcPct val="90000"/>
        </a:lnSpc>
        <a:spcBef>
          <a:spcPts val="1092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8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47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46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45500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44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243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742499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241498" indent="-249500" algn="l" defTabSz="997999" rtl="0" eaLnBrk="1" latinLnBrk="0" hangingPunct="1">
        <a:lnSpc>
          <a:spcPct val="90000"/>
        </a:lnSpc>
        <a:spcBef>
          <a:spcPts val="54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98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97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97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96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94998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93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92999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92000" algn="l" defTabSz="9979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wslabs/datawig" TargetMode="Externa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cience" TargetMode="Externa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image" Target="../media/image3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.xml"/><Relationship Id="rId5" Type="http://schemas.openxmlformats.org/officeDocument/2006/relationships/image" Target="../media/image2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881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Machine Learning Problems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67FE2A-4FFE-BA4A-8889-48ADD6B07539}"/>
              </a:ext>
            </a:extLst>
          </p:cNvPr>
          <p:cNvGrpSpPr/>
          <p:nvPr/>
        </p:nvGrpSpPr>
        <p:grpSpPr>
          <a:xfrm>
            <a:off x="7114473" y="1711255"/>
            <a:ext cx="410543" cy="4341715"/>
            <a:chOff x="4743448" y="1752600"/>
            <a:chExt cx="247651" cy="4562474"/>
          </a:xfrm>
          <a:solidFill>
            <a:srgbClr val="80000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4C256-8532-C14C-9977-D49440083030}"/>
                </a:ext>
              </a:extLst>
            </p:cNvPr>
            <p:cNvSpPr/>
            <p:nvPr/>
          </p:nvSpPr>
          <p:spPr bwMode="auto">
            <a:xfrm rot="10800000">
              <a:off x="4743449" y="3319360"/>
              <a:ext cx="246888" cy="664877"/>
            </a:xfrm>
            <a:prstGeom prst="rect">
              <a:avLst/>
            </a:prstGeom>
            <a:grp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3C31AC62-5C3B-DA41-8AB4-3BD4F03BDA3E}"/>
                </a:ext>
              </a:extLst>
            </p:cNvPr>
            <p:cNvSpPr/>
            <p:nvPr/>
          </p:nvSpPr>
          <p:spPr bwMode="auto">
            <a:xfrm rot="10800000">
              <a:off x="4743449" y="3984241"/>
              <a:ext cx="247650" cy="2330833"/>
            </a:xfrm>
            <a:prstGeom prst="rtTriangle">
              <a:avLst/>
            </a:prstGeom>
            <a:grp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4C727F95-24B5-854C-B079-809BF6E0014F}"/>
                </a:ext>
              </a:extLst>
            </p:cNvPr>
            <p:cNvSpPr/>
            <p:nvPr/>
          </p:nvSpPr>
          <p:spPr bwMode="auto">
            <a:xfrm flipH="1">
              <a:off x="4743448" y="1752600"/>
              <a:ext cx="247650" cy="1566755"/>
            </a:xfrm>
            <a:prstGeom prst="rtTriangle">
              <a:avLst/>
            </a:prstGeom>
            <a:grp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</p:grp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CC6456AE-6D19-4C43-8DBE-FE79C2F5FB83}"/>
              </a:ext>
            </a:extLst>
          </p:cNvPr>
          <p:cNvSpPr txBox="1">
            <a:spLocks/>
          </p:cNvSpPr>
          <p:nvPr/>
        </p:nvSpPr>
        <p:spPr>
          <a:xfrm>
            <a:off x="838140" y="1218574"/>
            <a:ext cx="2285405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Problem type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DC39E4-97AD-7D4E-A830-E1A3E94031F2}"/>
              </a:ext>
            </a:extLst>
          </p:cNvPr>
          <p:cNvCxnSpPr/>
          <p:nvPr/>
        </p:nvCxnSpPr>
        <p:spPr bwMode="auto">
          <a:xfrm>
            <a:off x="852425" y="1612106"/>
            <a:ext cx="228540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E58BB5F1-A5DA-1C46-8BB1-786F8F62100F}"/>
              </a:ext>
            </a:extLst>
          </p:cNvPr>
          <p:cNvSpPr txBox="1">
            <a:spLocks/>
          </p:cNvSpPr>
          <p:nvPr/>
        </p:nvSpPr>
        <p:spPr>
          <a:xfrm>
            <a:off x="3303618" y="1218574"/>
            <a:ext cx="384722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Description 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541E0-8CCD-FE45-871C-E021BAAD5932}"/>
              </a:ext>
            </a:extLst>
          </p:cNvPr>
          <p:cNvCxnSpPr/>
          <p:nvPr/>
        </p:nvCxnSpPr>
        <p:spPr bwMode="auto">
          <a:xfrm>
            <a:off x="3268929" y="1612106"/>
            <a:ext cx="384722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1B5B0D1-21FD-F045-BC37-421B4423421E}"/>
              </a:ext>
            </a:extLst>
          </p:cNvPr>
          <p:cNvSpPr/>
          <p:nvPr/>
        </p:nvSpPr>
        <p:spPr bwMode="auto">
          <a:xfrm>
            <a:off x="838140" y="171630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Ranking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364A80-09A7-814A-913B-7E6513FEB0BC}"/>
              </a:ext>
            </a:extLst>
          </p:cNvPr>
          <p:cNvSpPr/>
          <p:nvPr/>
        </p:nvSpPr>
        <p:spPr bwMode="auto">
          <a:xfrm>
            <a:off x="838140" y="245673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Recommendation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CF6B67-786D-6F40-AEF1-68DD8306E661}"/>
              </a:ext>
            </a:extLst>
          </p:cNvPr>
          <p:cNvSpPr/>
          <p:nvPr/>
        </p:nvSpPr>
        <p:spPr bwMode="auto">
          <a:xfrm>
            <a:off x="838140" y="3197162"/>
            <a:ext cx="2285405" cy="639913"/>
          </a:xfrm>
          <a:prstGeom prst="rect">
            <a:avLst/>
          </a:prstGeom>
          <a:solidFill>
            <a:srgbClr val="800000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Classification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82D8CD-3198-C848-B8D9-50510254B249}"/>
              </a:ext>
            </a:extLst>
          </p:cNvPr>
          <p:cNvSpPr/>
          <p:nvPr/>
        </p:nvSpPr>
        <p:spPr bwMode="auto">
          <a:xfrm>
            <a:off x="838140" y="393759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Regression</a:t>
            </a:r>
          </a:p>
        </p:txBody>
      </p:sp>
      <p:sp>
        <p:nvSpPr>
          <p:cNvPr id="16" name="Content Placeholder 22">
            <a:extLst>
              <a:ext uri="{FF2B5EF4-FFF2-40B4-BE49-F238E27FC236}">
                <a16:creationId xmlns:a16="http://schemas.microsoft.com/office/drawing/2014/main" id="{6493680B-E39D-FE49-BBEE-517E59BAF8A7}"/>
              </a:ext>
            </a:extLst>
          </p:cNvPr>
          <p:cNvSpPr txBox="1">
            <a:spLocks/>
          </p:cNvSpPr>
          <p:nvPr/>
        </p:nvSpPr>
        <p:spPr>
          <a:xfrm>
            <a:off x="3268929" y="1716301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Helping users find the most relevant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sp>
        <p:nvSpPr>
          <p:cNvPr id="17" name="Content Placeholder 22">
            <a:extLst>
              <a:ext uri="{FF2B5EF4-FFF2-40B4-BE49-F238E27FC236}">
                <a16:creationId xmlns:a16="http://schemas.microsoft.com/office/drawing/2014/main" id="{B62B82DA-4A73-484F-8186-DE1A650918B3}"/>
              </a:ext>
            </a:extLst>
          </p:cNvPr>
          <p:cNvSpPr txBox="1">
            <a:spLocks/>
          </p:cNvSpPr>
          <p:nvPr/>
        </p:nvSpPr>
        <p:spPr>
          <a:xfrm>
            <a:off x="3268929" y="2455653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Giving users the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they may be most interested in</a:t>
            </a:r>
          </a:p>
        </p:txBody>
      </p:sp>
      <p:sp>
        <p:nvSpPr>
          <p:cNvPr id="18" name="Content Placeholder 22">
            <a:extLst>
              <a:ext uri="{FF2B5EF4-FFF2-40B4-BE49-F238E27FC236}">
                <a16:creationId xmlns:a16="http://schemas.microsoft.com/office/drawing/2014/main" id="{CEDD4A9E-BF0E-E74F-8928-A2121569FAD6}"/>
              </a:ext>
            </a:extLst>
          </p:cNvPr>
          <p:cNvSpPr txBox="1">
            <a:spLocks/>
          </p:cNvSpPr>
          <p:nvPr/>
        </p:nvSpPr>
        <p:spPr>
          <a:xfrm>
            <a:off x="3268929" y="3195004"/>
            <a:ext cx="3847223" cy="639913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Figuring out what kind of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something is</a:t>
            </a:r>
          </a:p>
        </p:txBody>
      </p:sp>
      <p:sp>
        <p:nvSpPr>
          <p:cNvPr id="19" name="Content Placeholder 22">
            <a:extLst>
              <a:ext uri="{FF2B5EF4-FFF2-40B4-BE49-F238E27FC236}">
                <a16:creationId xmlns:a16="http://schemas.microsoft.com/office/drawing/2014/main" id="{B0FC6B96-ECD1-9948-AF72-6A301D44EC51}"/>
              </a:ext>
            </a:extLst>
          </p:cNvPr>
          <p:cNvSpPr txBox="1">
            <a:spLocks/>
          </p:cNvSpPr>
          <p:nvPr/>
        </p:nvSpPr>
        <p:spPr>
          <a:xfrm>
            <a:off x="3268929" y="541305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Finding uncommon </a:t>
            </a:r>
            <a:r>
              <a:rPr lang="en-US" sz="1400" i="1" dirty="0">
                <a:latin typeface="+mj-lt"/>
              </a:rPr>
              <a:t>things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EA7816-A278-5543-A256-55DA999AB9F3}"/>
              </a:ext>
            </a:extLst>
          </p:cNvPr>
          <p:cNvSpPr/>
          <p:nvPr/>
        </p:nvSpPr>
        <p:spPr bwMode="auto">
          <a:xfrm>
            <a:off x="838140" y="467802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Clustering</a:t>
            </a:r>
          </a:p>
        </p:txBody>
      </p:sp>
      <p:sp>
        <p:nvSpPr>
          <p:cNvPr id="21" name="Content Placeholder 22">
            <a:extLst>
              <a:ext uri="{FF2B5EF4-FFF2-40B4-BE49-F238E27FC236}">
                <a16:creationId xmlns:a16="http://schemas.microsoft.com/office/drawing/2014/main" id="{DFDCB611-81F7-394F-9869-1F43784DE7B2}"/>
              </a:ext>
            </a:extLst>
          </p:cNvPr>
          <p:cNvSpPr txBox="1">
            <a:spLocks/>
          </p:cNvSpPr>
          <p:nvPr/>
        </p:nvSpPr>
        <p:spPr>
          <a:xfrm>
            <a:off x="3268929" y="3934356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Predicting a numerical value of a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03D65A-7846-F24B-9D09-E91F46836FC5}"/>
              </a:ext>
            </a:extLst>
          </p:cNvPr>
          <p:cNvGrpSpPr>
            <a:grpSpLocks noChangeAspect="1"/>
          </p:cNvGrpSpPr>
          <p:nvPr/>
        </p:nvGrpSpPr>
        <p:grpSpPr>
          <a:xfrm>
            <a:off x="1061689" y="5629902"/>
            <a:ext cx="371878" cy="365665"/>
            <a:chOff x="8146160" y="1934179"/>
            <a:chExt cx="851125" cy="836906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52BD9BB1-FDEC-9244-993E-BBFF5A936CAC}"/>
                </a:ext>
              </a:extLst>
            </p:cNvPr>
            <p:cNvSpPr/>
            <p:nvPr/>
          </p:nvSpPr>
          <p:spPr bwMode="auto">
            <a:xfrm>
              <a:off x="8726829" y="1934179"/>
              <a:ext cx="270456" cy="836906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9BF19F48-C6AA-944C-A22A-4457364F36C1}"/>
                </a:ext>
              </a:extLst>
            </p:cNvPr>
            <p:cNvSpPr/>
            <p:nvPr/>
          </p:nvSpPr>
          <p:spPr bwMode="auto">
            <a:xfrm flipH="1">
              <a:off x="8146160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D9811836-2187-5A43-8F6F-E8ADF8F7E52F}"/>
                </a:ext>
              </a:extLst>
            </p:cNvPr>
            <p:cNvSpPr/>
            <p:nvPr/>
          </p:nvSpPr>
          <p:spPr bwMode="auto">
            <a:xfrm flipH="1">
              <a:off x="8407328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BB95C6-042C-6049-A466-CA4AE1D82BF4}"/>
                </a:ext>
              </a:extLst>
            </p:cNvPr>
            <p:cNvSpPr/>
            <p:nvPr/>
          </p:nvSpPr>
          <p:spPr bwMode="auto">
            <a:xfrm>
              <a:off x="8146160" y="23491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7EA933-1DD8-0B45-9AF0-617F1661A4C3}"/>
                </a:ext>
              </a:extLst>
            </p:cNvPr>
            <p:cNvSpPr/>
            <p:nvPr/>
          </p:nvSpPr>
          <p:spPr bwMode="auto">
            <a:xfrm>
              <a:off x="8146160" y="25015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7413AF-2A41-B84C-8029-25512001986F}"/>
                </a:ext>
              </a:extLst>
            </p:cNvPr>
            <p:cNvSpPr/>
            <p:nvPr/>
          </p:nvSpPr>
          <p:spPr bwMode="auto">
            <a:xfrm>
              <a:off x="8146160" y="2647896"/>
              <a:ext cx="594360" cy="12318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80D7B7B-54CE-A342-8827-1F1A9C8466D5}"/>
                </a:ext>
              </a:extLst>
            </p:cNvPr>
            <p:cNvSpPr/>
            <p:nvPr/>
          </p:nvSpPr>
          <p:spPr bwMode="auto">
            <a:xfrm>
              <a:off x="814616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C68A6E-82B0-584B-A784-999075B3DA1E}"/>
                </a:ext>
              </a:extLst>
            </p:cNvPr>
            <p:cNvSpPr/>
            <p:nvPr/>
          </p:nvSpPr>
          <p:spPr bwMode="auto">
            <a:xfrm>
              <a:off x="8313800" y="2387279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BA7E40E-3234-E842-AE10-C8DC408602BB}"/>
                </a:ext>
              </a:extLst>
            </p:cNvPr>
            <p:cNvSpPr/>
            <p:nvPr/>
          </p:nvSpPr>
          <p:spPr bwMode="auto">
            <a:xfrm>
              <a:off x="848144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E58AC01-0D11-DA47-A07D-F6D69B0CB80A}"/>
                </a:ext>
              </a:extLst>
            </p:cNvPr>
            <p:cNvSpPr/>
            <p:nvPr/>
          </p:nvSpPr>
          <p:spPr bwMode="auto">
            <a:xfrm>
              <a:off x="8649079" y="2352632"/>
              <a:ext cx="121433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</p:grp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5C22170C-E0B4-874B-A873-42843EBAC015}"/>
              </a:ext>
            </a:extLst>
          </p:cNvPr>
          <p:cNvSpPr txBox="1">
            <a:spLocks/>
          </p:cNvSpPr>
          <p:nvPr/>
        </p:nvSpPr>
        <p:spPr>
          <a:xfrm>
            <a:off x="7511872" y="1218574"/>
            <a:ext cx="427645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Example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5AAB4B-EB5C-7949-8B2F-1DF7D290DF44}"/>
              </a:ext>
            </a:extLst>
          </p:cNvPr>
          <p:cNvCxnSpPr/>
          <p:nvPr/>
        </p:nvCxnSpPr>
        <p:spPr bwMode="auto">
          <a:xfrm>
            <a:off x="7511873" y="1612106"/>
            <a:ext cx="427645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52B79FD-805B-5640-A778-71AC7BC29BA5}"/>
              </a:ext>
            </a:extLst>
          </p:cNvPr>
          <p:cNvSpPr/>
          <p:nvPr/>
        </p:nvSpPr>
        <p:spPr bwMode="auto">
          <a:xfrm>
            <a:off x="838140" y="5413057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Anomaly Detection</a:t>
            </a:r>
          </a:p>
        </p:txBody>
      </p:sp>
      <p:sp>
        <p:nvSpPr>
          <p:cNvPr id="36" name="Content Placeholder 22">
            <a:extLst>
              <a:ext uri="{FF2B5EF4-FFF2-40B4-BE49-F238E27FC236}">
                <a16:creationId xmlns:a16="http://schemas.microsoft.com/office/drawing/2014/main" id="{968C0CAF-4017-2C4E-8AB9-5DC0B05661F8}"/>
              </a:ext>
            </a:extLst>
          </p:cNvPr>
          <p:cNvSpPr txBox="1">
            <a:spLocks/>
          </p:cNvSpPr>
          <p:nvPr/>
        </p:nvSpPr>
        <p:spPr>
          <a:xfrm>
            <a:off x="3267252" y="467370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Putting similar </a:t>
            </a:r>
            <a:r>
              <a:rPr lang="en-US" sz="1400" i="1" dirty="0">
                <a:latin typeface="+mj-lt"/>
              </a:rPr>
              <a:t>things</a:t>
            </a:r>
            <a:r>
              <a:rPr lang="en-US" sz="1400" dirty="0">
                <a:latin typeface="+mj-lt"/>
              </a:rPr>
              <a:t> together</a:t>
            </a: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7ABA2A4C-E037-E549-8241-31FDDF6EA994}"/>
              </a:ext>
            </a:extLst>
          </p:cNvPr>
          <p:cNvSpPr txBox="1">
            <a:spLocks/>
          </p:cNvSpPr>
          <p:nvPr/>
        </p:nvSpPr>
        <p:spPr bwMode="gray">
          <a:xfrm>
            <a:off x="7511870" y="1716301"/>
            <a:ext cx="4276454" cy="4336670"/>
          </a:xfrm>
          <a:prstGeom prst="rect">
            <a:avLst/>
          </a:prstGeom>
          <a:solidFill>
            <a:schemeClr val="bg1"/>
          </a:solidFill>
          <a:ln w="19050">
            <a:solidFill>
              <a:srgbClr val="800000"/>
            </a:solidFill>
          </a:ln>
        </p:spPr>
        <p:txBody>
          <a:bodyPr lIns="182832" tIns="91416" rIns="182832" bIns="457081"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+mj-lt"/>
              </a:rPr>
              <a:t>Product classification for our catalog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C775E9-5AF4-EF49-9D2F-C17D34688551}"/>
              </a:ext>
            </a:extLst>
          </p:cNvPr>
          <p:cNvSpPr txBox="1"/>
          <p:nvPr/>
        </p:nvSpPr>
        <p:spPr>
          <a:xfrm>
            <a:off x="7993904" y="3666964"/>
            <a:ext cx="1477905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High-Low Dress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0667C4C-FD09-1647-8007-E1D2B447DB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4097" y="2285091"/>
            <a:ext cx="1138289" cy="137124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DD0F14-F39F-A846-AD31-E0C84D0F98DA}"/>
              </a:ext>
            </a:extLst>
          </p:cNvPr>
          <p:cNvSpPr txBox="1"/>
          <p:nvPr/>
        </p:nvSpPr>
        <p:spPr>
          <a:xfrm>
            <a:off x="9862147" y="3666964"/>
            <a:ext cx="1348095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Straight Dress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972B826-7C22-284C-8742-539F5B970F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946" y="2285091"/>
            <a:ext cx="1143652" cy="137124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85F23E7-2973-314D-B87D-C7E9C102FED8}"/>
              </a:ext>
            </a:extLst>
          </p:cNvPr>
          <p:cNvSpPr txBox="1"/>
          <p:nvPr/>
        </p:nvSpPr>
        <p:spPr>
          <a:xfrm>
            <a:off x="8142947" y="5555939"/>
            <a:ext cx="1223093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Striped Skirt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B8585A1-E6E9-1344-99C8-E3D7D082B9A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1255" y="4143338"/>
            <a:ext cx="1083977" cy="137124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A8A7527-521C-3E40-8A43-AFE69F3FCF1B}"/>
              </a:ext>
            </a:extLst>
          </p:cNvPr>
          <p:cNvSpPr txBox="1"/>
          <p:nvPr/>
        </p:nvSpPr>
        <p:spPr>
          <a:xfrm>
            <a:off x="9907020" y="5555939"/>
            <a:ext cx="1264761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Graphic Shirt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1F7EA5C-7FC0-F240-9513-6516C2A907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161" y="4143338"/>
            <a:ext cx="1231221" cy="1371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63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Machine Learning Problems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EA18D6-8501-D54D-B463-9AA90CFE0090}"/>
              </a:ext>
            </a:extLst>
          </p:cNvPr>
          <p:cNvGrpSpPr/>
          <p:nvPr/>
        </p:nvGrpSpPr>
        <p:grpSpPr>
          <a:xfrm>
            <a:off x="7114473" y="1711256"/>
            <a:ext cx="410543" cy="4341713"/>
            <a:chOff x="4743448" y="1752601"/>
            <a:chExt cx="247651" cy="4562472"/>
          </a:xfrm>
          <a:solidFill>
            <a:srgbClr val="80000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4C9BA69-B339-6C4F-AF6F-E920D663F32E}"/>
                </a:ext>
              </a:extLst>
            </p:cNvPr>
            <p:cNvSpPr/>
            <p:nvPr/>
          </p:nvSpPr>
          <p:spPr bwMode="auto">
            <a:xfrm rot="10800000">
              <a:off x="4743449" y="4097436"/>
              <a:ext cx="246888" cy="663746"/>
            </a:xfrm>
            <a:prstGeom prst="rect">
              <a:avLst/>
            </a:prstGeom>
            <a:grp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1DD22AA2-806B-B940-BD8A-0AD9D210A409}"/>
                </a:ext>
              </a:extLst>
            </p:cNvPr>
            <p:cNvSpPr/>
            <p:nvPr/>
          </p:nvSpPr>
          <p:spPr bwMode="auto">
            <a:xfrm rot="10800000">
              <a:off x="4743449" y="4761185"/>
              <a:ext cx="247650" cy="1553888"/>
            </a:xfrm>
            <a:prstGeom prst="rtTriangle">
              <a:avLst/>
            </a:prstGeom>
            <a:grp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EA545F7-402C-1842-A8CE-D06DFAD5D4B7}"/>
                </a:ext>
              </a:extLst>
            </p:cNvPr>
            <p:cNvSpPr/>
            <p:nvPr/>
          </p:nvSpPr>
          <p:spPr bwMode="auto">
            <a:xfrm flipH="1">
              <a:off x="4743448" y="1752601"/>
              <a:ext cx="247650" cy="2344836"/>
            </a:xfrm>
            <a:prstGeom prst="rtTriangle">
              <a:avLst/>
            </a:prstGeom>
            <a:grp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</p:grp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F7966D83-6C54-6444-87EA-3BA422DD267D}"/>
              </a:ext>
            </a:extLst>
          </p:cNvPr>
          <p:cNvSpPr txBox="1">
            <a:spLocks/>
          </p:cNvSpPr>
          <p:nvPr/>
        </p:nvSpPr>
        <p:spPr>
          <a:xfrm>
            <a:off x="838140" y="1218574"/>
            <a:ext cx="2285405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Problem type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46B4DB-EF88-CD43-8E60-97F87414C55B}"/>
              </a:ext>
            </a:extLst>
          </p:cNvPr>
          <p:cNvCxnSpPr/>
          <p:nvPr/>
        </p:nvCxnSpPr>
        <p:spPr bwMode="auto">
          <a:xfrm>
            <a:off x="852425" y="1612106"/>
            <a:ext cx="228540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C00C185D-41AE-4A44-8F1B-CF4589BC1E74}"/>
              </a:ext>
            </a:extLst>
          </p:cNvPr>
          <p:cNvSpPr txBox="1">
            <a:spLocks/>
          </p:cNvSpPr>
          <p:nvPr/>
        </p:nvSpPr>
        <p:spPr>
          <a:xfrm>
            <a:off x="3303618" y="1218574"/>
            <a:ext cx="384722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Description 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D04060-D9B9-2142-A87C-7040CEE1CACE}"/>
              </a:ext>
            </a:extLst>
          </p:cNvPr>
          <p:cNvCxnSpPr/>
          <p:nvPr/>
        </p:nvCxnSpPr>
        <p:spPr bwMode="auto">
          <a:xfrm>
            <a:off x="3268929" y="1612106"/>
            <a:ext cx="384722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0E677BD-190E-CF43-AF76-038548B3A59B}"/>
              </a:ext>
            </a:extLst>
          </p:cNvPr>
          <p:cNvSpPr/>
          <p:nvPr/>
        </p:nvSpPr>
        <p:spPr bwMode="auto">
          <a:xfrm>
            <a:off x="838140" y="171630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Ranking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4769FE-4434-724D-B96A-48A10C3A1C3D}"/>
              </a:ext>
            </a:extLst>
          </p:cNvPr>
          <p:cNvSpPr/>
          <p:nvPr/>
        </p:nvSpPr>
        <p:spPr bwMode="auto">
          <a:xfrm>
            <a:off x="838140" y="245673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Recommendation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B94D4D-D79D-7E48-B663-29A02DF891F7}"/>
              </a:ext>
            </a:extLst>
          </p:cNvPr>
          <p:cNvSpPr/>
          <p:nvPr/>
        </p:nvSpPr>
        <p:spPr bwMode="auto">
          <a:xfrm>
            <a:off x="838140" y="319716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Classification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9AB6BA-BBB3-BD46-926D-72833DFC2A64}"/>
              </a:ext>
            </a:extLst>
          </p:cNvPr>
          <p:cNvSpPr/>
          <p:nvPr/>
        </p:nvSpPr>
        <p:spPr bwMode="auto">
          <a:xfrm>
            <a:off x="838140" y="3937592"/>
            <a:ext cx="2285405" cy="639913"/>
          </a:xfrm>
          <a:prstGeom prst="rect">
            <a:avLst/>
          </a:prstGeom>
          <a:solidFill>
            <a:srgbClr val="800000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Regression</a:t>
            </a:r>
          </a:p>
        </p:txBody>
      </p:sp>
      <p:sp>
        <p:nvSpPr>
          <p:cNvPr id="16" name="Content Placeholder 22">
            <a:extLst>
              <a:ext uri="{FF2B5EF4-FFF2-40B4-BE49-F238E27FC236}">
                <a16:creationId xmlns:a16="http://schemas.microsoft.com/office/drawing/2014/main" id="{7D82C2B9-3DBD-1844-88E9-27E22E80EC0F}"/>
              </a:ext>
            </a:extLst>
          </p:cNvPr>
          <p:cNvSpPr txBox="1">
            <a:spLocks/>
          </p:cNvSpPr>
          <p:nvPr/>
        </p:nvSpPr>
        <p:spPr>
          <a:xfrm>
            <a:off x="3268929" y="1716301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Helping users find the most relevant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sp>
        <p:nvSpPr>
          <p:cNvPr id="17" name="Content Placeholder 22">
            <a:extLst>
              <a:ext uri="{FF2B5EF4-FFF2-40B4-BE49-F238E27FC236}">
                <a16:creationId xmlns:a16="http://schemas.microsoft.com/office/drawing/2014/main" id="{4B1E4467-57E2-664C-B51D-4B1AFF1C50D2}"/>
              </a:ext>
            </a:extLst>
          </p:cNvPr>
          <p:cNvSpPr txBox="1">
            <a:spLocks/>
          </p:cNvSpPr>
          <p:nvPr/>
        </p:nvSpPr>
        <p:spPr>
          <a:xfrm>
            <a:off x="3268929" y="2455653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Giving users the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they may be most interested in</a:t>
            </a:r>
          </a:p>
        </p:txBody>
      </p:sp>
      <p:sp>
        <p:nvSpPr>
          <p:cNvPr id="18" name="Content Placeholder 22">
            <a:extLst>
              <a:ext uri="{FF2B5EF4-FFF2-40B4-BE49-F238E27FC236}">
                <a16:creationId xmlns:a16="http://schemas.microsoft.com/office/drawing/2014/main" id="{D2264822-C2FC-AC48-A419-8C68931FD6BB}"/>
              </a:ext>
            </a:extLst>
          </p:cNvPr>
          <p:cNvSpPr txBox="1">
            <a:spLocks/>
          </p:cNvSpPr>
          <p:nvPr/>
        </p:nvSpPr>
        <p:spPr>
          <a:xfrm>
            <a:off x="3268929" y="3195004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Figuring out what kind of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something is</a:t>
            </a:r>
          </a:p>
        </p:txBody>
      </p:sp>
      <p:sp>
        <p:nvSpPr>
          <p:cNvPr id="19" name="Content Placeholder 22">
            <a:extLst>
              <a:ext uri="{FF2B5EF4-FFF2-40B4-BE49-F238E27FC236}">
                <a16:creationId xmlns:a16="http://schemas.microsoft.com/office/drawing/2014/main" id="{0F2EA0BA-41B2-1141-9CD3-BC46CF60FE0B}"/>
              </a:ext>
            </a:extLst>
          </p:cNvPr>
          <p:cNvSpPr txBox="1">
            <a:spLocks/>
          </p:cNvSpPr>
          <p:nvPr/>
        </p:nvSpPr>
        <p:spPr>
          <a:xfrm>
            <a:off x="3268929" y="541305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Finding uncommon </a:t>
            </a:r>
            <a:r>
              <a:rPr lang="en-US" sz="1400" i="1" dirty="0">
                <a:latin typeface="+mj-lt"/>
              </a:rPr>
              <a:t>things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5B044E-FDF0-6448-9078-7F6F2FBD8F09}"/>
              </a:ext>
            </a:extLst>
          </p:cNvPr>
          <p:cNvSpPr/>
          <p:nvPr/>
        </p:nvSpPr>
        <p:spPr bwMode="auto">
          <a:xfrm>
            <a:off x="838140" y="467802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Clustering</a:t>
            </a:r>
          </a:p>
        </p:txBody>
      </p:sp>
      <p:sp>
        <p:nvSpPr>
          <p:cNvPr id="21" name="Content Placeholder 22">
            <a:extLst>
              <a:ext uri="{FF2B5EF4-FFF2-40B4-BE49-F238E27FC236}">
                <a16:creationId xmlns:a16="http://schemas.microsoft.com/office/drawing/2014/main" id="{4677108A-0848-794B-A371-72D0803DBC71}"/>
              </a:ext>
            </a:extLst>
          </p:cNvPr>
          <p:cNvSpPr txBox="1">
            <a:spLocks/>
          </p:cNvSpPr>
          <p:nvPr/>
        </p:nvSpPr>
        <p:spPr>
          <a:xfrm>
            <a:off x="3268929" y="3934356"/>
            <a:ext cx="3847223" cy="639913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Predicting a numerical value of a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1671C3-CDD6-2B42-9393-35CA41FD2516}"/>
              </a:ext>
            </a:extLst>
          </p:cNvPr>
          <p:cNvGrpSpPr>
            <a:grpSpLocks noChangeAspect="1"/>
          </p:cNvGrpSpPr>
          <p:nvPr/>
        </p:nvGrpSpPr>
        <p:grpSpPr>
          <a:xfrm>
            <a:off x="1061689" y="5629902"/>
            <a:ext cx="371878" cy="365665"/>
            <a:chOff x="8146160" y="1934179"/>
            <a:chExt cx="851125" cy="836906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665CA4E9-C04F-DC44-B498-4F385F62AFF1}"/>
                </a:ext>
              </a:extLst>
            </p:cNvPr>
            <p:cNvSpPr/>
            <p:nvPr/>
          </p:nvSpPr>
          <p:spPr bwMode="auto">
            <a:xfrm>
              <a:off x="8726829" y="1934179"/>
              <a:ext cx="270456" cy="836906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82383E55-817D-1445-AC34-23BD2A5C0395}"/>
                </a:ext>
              </a:extLst>
            </p:cNvPr>
            <p:cNvSpPr/>
            <p:nvPr/>
          </p:nvSpPr>
          <p:spPr bwMode="auto">
            <a:xfrm flipH="1">
              <a:off x="8146160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54D8FC95-066E-6A42-800E-E7E628699753}"/>
                </a:ext>
              </a:extLst>
            </p:cNvPr>
            <p:cNvSpPr/>
            <p:nvPr/>
          </p:nvSpPr>
          <p:spPr bwMode="auto">
            <a:xfrm flipH="1">
              <a:off x="8407328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1B0768-023A-434A-AB24-E7016F7AC7E4}"/>
                </a:ext>
              </a:extLst>
            </p:cNvPr>
            <p:cNvSpPr/>
            <p:nvPr/>
          </p:nvSpPr>
          <p:spPr bwMode="auto">
            <a:xfrm>
              <a:off x="8146160" y="23491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05D03BB-51C7-704F-A03C-7762BE01ABBC}"/>
                </a:ext>
              </a:extLst>
            </p:cNvPr>
            <p:cNvSpPr/>
            <p:nvPr/>
          </p:nvSpPr>
          <p:spPr bwMode="auto">
            <a:xfrm>
              <a:off x="8146160" y="25015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12D03B-F9C0-464B-8DD4-921B0F809744}"/>
                </a:ext>
              </a:extLst>
            </p:cNvPr>
            <p:cNvSpPr/>
            <p:nvPr/>
          </p:nvSpPr>
          <p:spPr bwMode="auto">
            <a:xfrm>
              <a:off x="8146160" y="2647896"/>
              <a:ext cx="594360" cy="12318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CE7139-86F6-454E-BF40-B5BAC5DC7EF1}"/>
                </a:ext>
              </a:extLst>
            </p:cNvPr>
            <p:cNvSpPr/>
            <p:nvPr/>
          </p:nvSpPr>
          <p:spPr bwMode="auto">
            <a:xfrm>
              <a:off x="814616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8251B3-C23D-654D-ADD7-367860FE1266}"/>
                </a:ext>
              </a:extLst>
            </p:cNvPr>
            <p:cNvSpPr/>
            <p:nvPr/>
          </p:nvSpPr>
          <p:spPr bwMode="auto">
            <a:xfrm>
              <a:off x="8313800" y="2387279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118952D-908A-7A44-8EC7-6AEF615220BB}"/>
                </a:ext>
              </a:extLst>
            </p:cNvPr>
            <p:cNvSpPr/>
            <p:nvPr/>
          </p:nvSpPr>
          <p:spPr bwMode="auto">
            <a:xfrm>
              <a:off x="848144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8986207-A210-1543-A649-24BDE1F539DA}"/>
                </a:ext>
              </a:extLst>
            </p:cNvPr>
            <p:cNvSpPr/>
            <p:nvPr/>
          </p:nvSpPr>
          <p:spPr bwMode="auto">
            <a:xfrm>
              <a:off x="8649079" y="2352632"/>
              <a:ext cx="121433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</p:grp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C6EE6C47-81D8-D24F-A1F8-CB471490505C}"/>
              </a:ext>
            </a:extLst>
          </p:cNvPr>
          <p:cNvSpPr txBox="1">
            <a:spLocks/>
          </p:cNvSpPr>
          <p:nvPr/>
        </p:nvSpPr>
        <p:spPr>
          <a:xfrm>
            <a:off x="7511872" y="1218574"/>
            <a:ext cx="427645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Example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6BDCD47-DF77-D44B-98C5-5EAD0EC85ECC}"/>
              </a:ext>
            </a:extLst>
          </p:cNvPr>
          <p:cNvCxnSpPr/>
          <p:nvPr/>
        </p:nvCxnSpPr>
        <p:spPr bwMode="auto">
          <a:xfrm>
            <a:off x="7511873" y="1612106"/>
            <a:ext cx="427645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DFFA41A-C23E-7447-89DC-98D44F3FBE10}"/>
              </a:ext>
            </a:extLst>
          </p:cNvPr>
          <p:cNvSpPr/>
          <p:nvPr/>
        </p:nvSpPr>
        <p:spPr bwMode="auto">
          <a:xfrm>
            <a:off x="838140" y="5413057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Anomaly Detection</a:t>
            </a:r>
          </a:p>
        </p:txBody>
      </p:sp>
      <p:sp>
        <p:nvSpPr>
          <p:cNvPr id="36" name="Content Placeholder 22">
            <a:extLst>
              <a:ext uri="{FF2B5EF4-FFF2-40B4-BE49-F238E27FC236}">
                <a16:creationId xmlns:a16="http://schemas.microsoft.com/office/drawing/2014/main" id="{294029A7-A815-CE43-8AAE-5DE9D13A2E74}"/>
              </a:ext>
            </a:extLst>
          </p:cNvPr>
          <p:cNvSpPr txBox="1">
            <a:spLocks/>
          </p:cNvSpPr>
          <p:nvPr/>
        </p:nvSpPr>
        <p:spPr>
          <a:xfrm>
            <a:off x="3267252" y="467370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Putting similar </a:t>
            </a:r>
            <a:r>
              <a:rPr lang="en-US" sz="1400" i="1" dirty="0">
                <a:latin typeface="+mj-lt"/>
              </a:rPr>
              <a:t>things</a:t>
            </a:r>
            <a:r>
              <a:rPr lang="en-US" sz="1400" dirty="0">
                <a:latin typeface="+mj-lt"/>
              </a:rPr>
              <a:t> together</a:t>
            </a: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98EB52F7-6AF1-3145-A7B9-1CA08B4502FE}"/>
              </a:ext>
            </a:extLst>
          </p:cNvPr>
          <p:cNvSpPr txBox="1">
            <a:spLocks/>
          </p:cNvSpPr>
          <p:nvPr/>
        </p:nvSpPr>
        <p:spPr bwMode="gray">
          <a:xfrm>
            <a:off x="7511870" y="1716301"/>
            <a:ext cx="4276454" cy="4336670"/>
          </a:xfrm>
          <a:prstGeom prst="rect">
            <a:avLst/>
          </a:prstGeom>
          <a:solidFill>
            <a:schemeClr val="bg1"/>
          </a:solidFill>
          <a:ln w="19050">
            <a:solidFill>
              <a:srgbClr val="800000"/>
            </a:solidFill>
          </a:ln>
        </p:spPr>
        <p:txBody>
          <a:bodyPr lIns="182832" tIns="91416" rIns="182832" bIns="457081"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Predicting sales for specific ASINs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BECECF4-08C7-E244-BC06-FD6A2F17D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965" y="3937472"/>
            <a:ext cx="3849212" cy="158749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4B06C46-A5A4-E048-BACC-9A51B9D2341F}"/>
              </a:ext>
            </a:extLst>
          </p:cNvPr>
          <p:cNvSpPr txBox="1"/>
          <p:nvPr/>
        </p:nvSpPr>
        <p:spPr>
          <a:xfrm>
            <a:off x="7771965" y="5590001"/>
            <a:ext cx="3693151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b="1" dirty="0"/>
              <a:t>Seasonality | Out of stock | Promotions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A93B36B-61D0-A14A-BAB1-CCE7539E7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137" y="2089460"/>
            <a:ext cx="3871307" cy="1773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161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Machine Learning Problems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44AB52-65CA-9B4D-AC12-E2B88367273D}"/>
              </a:ext>
            </a:extLst>
          </p:cNvPr>
          <p:cNvGrpSpPr/>
          <p:nvPr/>
        </p:nvGrpSpPr>
        <p:grpSpPr>
          <a:xfrm>
            <a:off x="7114473" y="1711258"/>
            <a:ext cx="410543" cy="4341712"/>
            <a:chOff x="4743448" y="1752601"/>
            <a:chExt cx="247651" cy="4562471"/>
          </a:xfrm>
          <a:solidFill>
            <a:srgbClr val="80000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89B7AF-1674-0540-88B9-3FA50210F70A}"/>
                </a:ext>
              </a:extLst>
            </p:cNvPr>
            <p:cNvSpPr/>
            <p:nvPr/>
          </p:nvSpPr>
          <p:spPr bwMode="auto">
            <a:xfrm rot="10800000">
              <a:off x="4743449" y="4870213"/>
              <a:ext cx="246888" cy="66791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E3190CD3-4CAC-4F4F-8C49-E3A00196E088}"/>
                </a:ext>
              </a:extLst>
            </p:cNvPr>
            <p:cNvSpPr/>
            <p:nvPr/>
          </p:nvSpPr>
          <p:spPr bwMode="auto">
            <a:xfrm rot="10800000">
              <a:off x="4743449" y="5538130"/>
              <a:ext cx="247650" cy="77694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D89138F2-1DA5-0346-94B6-8550D988956E}"/>
                </a:ext>
              </a:extLst>
            </p:cNvPr>
            <p:cNvSpPr/>
            <p:nvPr/>
          </p:nvSpPr>
          <p:spPr bwMode="auto">
            <a:xfrm flipH="1">
              <a:off x="4743448" y="1752601"/>
              <a:ext cx="247650" cy="3117609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</p:grp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6BD071A1-19A2-094B-A063-B35A8FA2CA3F}"/>
              </a:ext>
            </a:extLst>
          </p:cNvPr>
          <p:cNvSpPr txBox="1">
            <a:spLocks/>
          </p:cNvSpPr>
          <p:nvPr/>
        </p:nvSpPr>
        <p:spPr>
          <a:xfrm>
            <a:off x="838140" y="1218574"/>
            <a:ext cx="2285405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Problem type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B192F-0AA3-DA41-AE33-45F214925F34}"/>
              </a:ext>
            </a:extLst>
          </p:cNvPr>
          <p:cNvCxnSpPr/>
          <p:nvPr/>
        </p:nvCxnSpPr>
        <p:spPr bwMode="auto">
          <a:xfrm>
            <a:off x="852425" y="1612106"/>
            <a:ext cx="228540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39C5717A-56E5-1C4B-9F69-D151D3E089DE}"/>
              </a:ext>
            </a:extLst>
          </p:cNvPr>
          <p:cNvSpPr txBox="1">
            <a:spLocks/>
          </p:cNvSpPr>
          <p:nvPr/>
        </p:nvSpPr>
        <p:spPr>
          <a:xfrm>
            <a:off x="3303618" y="1218574"/>
            <a:ext cx="384722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Description 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59C684-2973-1941-8DDD-4239716112A9}"/>
              </a:ext>
            </a:extLst>
          </p:cNvPr>
          <p:cNvCxnSpPr/>
          <p:nvPr/>
        </p:nvCxnSpPr>
        <p:spPr bwMode="auto">
          <a:xfrm>
            <a:off x="3268929" y="1612106"/>
            <a:ext cx="384722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3FB3F-6755-B944-A6BA-08D951634167}"/>
              </a:ext>
            </a:extLst>
          </p:cNvPr>
          <p:cNvSpPr/>
          <p:nvPr/>
        </p:nvSpPr>
        <p:spPr bwMode="auto">
          <a:xfrm>
            <a:off x="838140" y="171630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Ranking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34F1BC-391C-0745-83B4-1486F58D6FD6}"/>
              </a:ext>
            </a:extLst>
          </p:cNvPr>
          <p:cNvSpPr/>
          <p:nvPr/>
        </p:nvSpPr>
        <p:spPr bwMode="auto">
          <a:xfrm>
            <a:off x="838140" y="245673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Recommendation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59B89F-7C02-DD4B-B842-0CA7C6942AB6}"/>
              </a:ext>
            </a:extLst>
          </p:cNvPr>
          <p:cNvSpPr/>
          <p:nvPr/>
        </p:nvSpPr>
        <p:spPr bwMode="auto">
          <a:xfrm>
            <a:off x="838140" y="319716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Classification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82017-E2FB-B949-808A-0BB29D319135}"/>
              </a:ext>
            </a:extLst>
          </p:cNvPr>
          <p:cNvSpPr/>
          <p:nvPr/>
        </p:nvSpPr>
        <p:spPr bwMode="auto">
          <a:xfrm>
            <a:off x="838140" y="393759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Regression</a:t>
            </a:r>
          </a:p>
        </p:txBody>
      </p:sp>
      <p:sp>
        <p:nvSpPr>
          <p:cNvPr id="16" name="Content Placeholder 22">
            <a:extLst>
              <a:ext uri="{FF2B5EF4-FFF2-40B4-BE49-F238E27FC236}">
                <a16:creationId xmlns:a16="http://schemas.microsoft.com/office/drawing/2014/main" id="{0A53708E-862C-F44B-B1EE-50B439110092}"/>
              </a:ext>
            </a:extLst>
          </p:cNvPr>
          <p:cNvSpPr txBox="1">
            <a:spLocks/>
          </p:cNvSpPr>
          <p:nvPr/>
        </p:nvSpPr>
        <p:spPr>
          <a:xfrm>
            <a:off x="3268929" y="1716301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Helping users find the most relevant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sp>
        <p:nvSpPr>
          <p:cNvPr id="17" name="Content Placeholder 22">
            <a:extLst>
              <a:ext uri="{FF2B5EF4-FFF2-40B4-BE49-F238E27FC236}">
                <a16:creationId xmlns:a16="http://schemas.microsoft.com/office/drawing/2014/main" id="{A1B8D8FD-E330-BA47-8B4C-E321EFB3918A}"/>
              </a:ext>
            </a:extLst>
          </p:cNvPr>
          <p:cNvSpPr txBox="1">
            <a:spLocks/>
          </p:cNvSpPr>
          <p:nvPr/>
        </p:nvSpPr>
        <p:spPr>
          <a:xfrm>
            <a:off x="3268929" y="2455653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Giving users the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they may be most interested in</a:t>
            </a:r>
          </a:p>
        </p:txBody>
      </p:sp>
      <p:sp>
        <p:nvSpPr>
          <p:cNvPr id="18" name="Content Placeholder 22">
            <a:extLst>
              <a:ext uri="{FF2B5EF4-FFF2-40B4-BE49-F238E27FC236}">
                <a16:creationId xmlns:a16="http://schemas.microsoft.com/office/drawing/2014/main" id="{CC30119B-81AE-E143-B1A4-A2608AA17C40}"/>
              </a:ext>
            </a:extLst>
          </p:cNvPr>
          <p:cNvSpPr txBox="1">
            <a:spLocks/>
          </p:cNvSpPr>
          <p:nvPr/>
        </p:nvSpPr>
        <p:spPr>
          <a:xfrm>
            <a:off x="3268929" y="3195004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Figuring out what kind of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something is</a:t>
            </a:r>
          </a:p>
        </p:txBody>
      </p:sp>
      <p:sp>
        <p:nvSpPr>
          <p:cNvPr id="19" name="Content Placeholder 22">
            <a:extLst>
              <a:ext uri="{FF2B5EF4-FFF2-40B4-BE49-F238E27FC236}">
                <a16:creationId xmlns:a16="http://schemas.microsoft.com/office/drawing/2014/main" id="{91C6BD4E-5AD2-CF45-B35D-788FD0F628E9}"/>
              </a:ext>
            </a:extLst>
          </p:cNvPr>
          <p:cNvSpPr txBox="1">
            <a:spLocks/>
          </p:cNvSpPr>
          <p:nvPr/>
        </p:nvSpPr>
        <p:spPr>
          <a:xfrm>
            <a:off x="3268929" y="541305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Finding uncommon </a:t>
            </a:r>
            <a:r>
              <a:rPr lang="en-US" sz="1400" i="1" dirty="0">
                <a:latin typeface="+mj-lt"/>
              </a:rPr>
              <a:t>things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837080-D86A-6B4B-8899-E527F0C7146F}"/>
              </a:ext>
            </a:extLst>
          </p:cNvPr>
          <p:cNvSpPr/>
          <p:nvPr/>
        </p:nvSpPr>
        <p:spPr bwMode="auto">
          <a:xfrm>
            <a:off x="838140" y="4678022"/>
            <a:ext cx="2285405" cy="639913"/>
          </a:xfrm>
          <a:prstGeom prst="rect">
            <a:avLst/>
          </a:prstGeom>
          <a:solidFill>
            <a:srgbClr val="800000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Clustering</a:t>
            </a:r>
          </a:p>
        </p:txBody>
      </p:sp>
      <p:sp>
        <p:nvSpPr>
          <p:cNvPr id="21" name="Content Placeholder 22">
            <a:extLst>
              <a:ext uri="{FF2B5EF4-FFF2-40B4-BE49-F238E27FC236}">
                <a16:creationId xmlns:a16="http://schemas.microsoft.com/office/drawing/2014/main" id="{DC103219-C4A0-CC4D-B62F-37045C982AC3}"/>
              </a:ext>
            </a:extLst>
          </p:cNvPr>
          <p:cNvSpPr txBox="1">
            <a:spLocks/>
          </p:cNvSpPr>
          <p:nvPr/>
        </p:nvSpPr>
        <p:spPr>
          <a:xfrm>
            <a:off x="3268929" y="3934356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Predicting a numerical value of a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4EA463-6D3E-9C42-B470-CA3210AD41CD}"/>
              </a:ext>
            </a:extLst>
          </p:cNvPr>
          <p:cNvGrpSpPr>
            <a:grpSpLocks noChangeAspect="1"/>
          </p:cNvGrpSpPr>
          <p:nvPr/>
        </p:nvGrpSpPr>
        <p:grpSpPr>
          <a:xfrm>
            <a:off x="1061689" y="5629902"/>
            <a:ext cx="371878" cy="365665"/>
            <a:chOff x="8146160" y="1934179"/>
            <a:chExt cx="851125" cy="836906"/>
          </a:xfrm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69E47DCE-24ED-E446-867D-DB57E62BDCA7}"/>
                </a:ext>
              </a:extLst>
            </p:cNvPr>
            <p:cNvSpPr/>
            <p:nvPr/>
          </p:nvSpPr>
          <p:spPr bwMode="auto">
            <a:xfrm>
              <a:off x="8726829" y="1934179"/>
              <a:ext cx="270456" cy="836906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FA96E5A6-BD8E-5440-8DF7-754392C4214D}"/>
                </a:ext>
              </a:extLst>
            </p:cNvPr>
            <p:cNvSpPr/>
            <p:nvPr/>
          </p:nvSpPr>
          <p:spPr bwMode="auto">
            <a:xfrm flipH="1">
              <a:off x="8146160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F3DB6621-C312-CE46-A708-464ED25C2CB6}"/>
                </a:ext>
              </a:extLst>
            </p:cNvPr>
            <p:cNvSpPr/>
            <p:nvPr/>
          </p:nvSpPr>
          <p:spPr bwMode="auto">
            <a:xfrm flipH="1">
              <a:off x="8407328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33238F7-FE40-2847-ABAC-489FCD5064DA}"/>
                </a:ext>
              </a:extLst>
            </p:cNvPr>
            <p:cNvSpPr/>
            <p:nvPr/>
          </p:nvSpPr>
          <p:spPr bwMode="auto">
            <a:xfrm>
              <a:off x="8146160" y="23491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2466A4C-4427-9E48-9944-0D23486DCDA5}"/>
                </a:ext>
              </a:extLst>
            </p:cNvPr>
            <p:cNvSpPr/>
            <p:nvPr/>
          </p:nvSpPr>
          <p:spPr bwMode="auto">
            <a:xfrm>
              <a:off x="8146160" y="25015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5E5AB2-8701-F34C-9EC7-F2F1C6B3F360}"/>
                </a:ext>
              </a:extLst>
            </p:cNvPr>
            <p:cNvSpPr/>
            <p:nvPr/>
          </p:nvSpPr>
          <p:spPr bwMode="auto">
            <a:xfrm>
              <a:off x="8146160" y="2647896"/>
              <a:ext cx="594360" cy="12318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984799-D0BD-D343-8C0C-4173B41E9B3D}"/>
                </a:ext>
              </a:extLst>
            </p:cNvPr>
            <p:cNvSpPr/>
            <p:nvPr/>
          </p:nvSpPr>
          <p:spPr bwMode="auto">
            <a:xfrm>
              <a:off x="814616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9596B5-A298-9E4E-AD13-029252B3AE52}"/>
                </a:ext>
              </a:extLst>
            </p:cNvPr>
            <p:cNvSpPr/>
            <p:nvPr/>
          </p:nvSpPr>
          <p:spPr bwMode="auto">
            <a:xfrm>
              <a:off x="8313800" y="2387279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21CAC56-4A9C-594E-8915-DCB4DA8F80A9}"/>
                </a:ext>
              </a:extLst>
            </p:cNvPr>
            <p:cNvSpPr/>
            <p:nvPr/>
          </p:nvSpPr>
          <p:spPr bwMode="auto">
            <a:xfrm>
              <a:off x="848144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2BC1F8F-D6F5-3B43-BBAD-27D7740B5A62}"/>
                </a:ext>
              </a:extLst>
            </p:cNvPr>
            <p:cNvSpPr/>
            <p:nvPr/>
          </p:nvSpPr>
          <p:spPr bwMode="auto">
            <a:xfrm>
              <a:off x="8649079" y="2352632"/>
              <a:ext cx="121433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</p:grp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E150FFC5-0923-134F-852A-BEECB9C0BEDC}"/>
              </a:ext>
            </a:extLst>
          </p:cNvPr>
          <p:cNvSpPr txBox="1">
            <a:spLocks/>
          </p:cNvSpPr>
          <p:nvPr/>
        </p:nvSpPr>
        <p:spPr>
          <a:xfrm>
            <a:off x="7511872" y="1218574"/>
            <a:ext cx="427645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Example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27070D2-E623-8345-8D83-459BF2CB8AB5}"/>
              </a:ext>
            </a:extLst>
          </p:cNvPr>
          <p:cNvCxnSpPr/>
          <p:nvPr/>
        </p:nvCxnSpPr>
        <p:spPr bwMode="auto">
          <a:xfrm>
            <a:off x="7511873" y="1612106"/>
            <a:ext cx="427645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FDD4DE3-E996-6945-A931-8C0E0C1A0CDC}"/>
              </a:ext>
            </a:extLst>
          </p:cNvPr>
          <p:cNvSpPr/>
          <p:nvPr/>
        </p:nvSpPr>
        <p:spPr bwMode="auto">
          <a:xfrm>
            <a:off x="838140" y="5413057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Anomaly Detection</a:t>
            </a:r>
          </a:p>
        </p:txBody>
      </p:sp>
      <p:sp>
        <p:nvSpPr>
          <p:cNvPr id="36" name="Content Placeholder 22">
            <a:extLst>
              <a:ext uri="{FF2B5EF4-FFF2-40B4-BE49-F238E27FC236}">
                <a16:creationId xmlns:a16="http://schemas.microsoft.com/office/drawing/2014/main" id="{00FCA774-790B-DB45-94D7-F6F2A1D32115}"/>
              </a:ext>
            </a:extLst>
          </p:cNvPr>
          <p:cNvSpPr txBox="1">
            <a:spLocks/>
          </p:cNvSpPr>
          <p:nvPr/>
        </p:nvSpPr>
        <p:spPr>
          <a:xfrm>
            <a:off x="3267252" y="4673707"/>
            <a:ext cx="3847223" cy="639913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Putting similar </a:t>
            </a:r>
            <a:r>
              <a:rPr lang="en-US" sz="1400" i="1" dirty="0">
                <a:latin typeface="+mj-lt"/>
              </a:rPr>
              <a:t>things</a:t>
            </a:r>
            <a:r>
              <a:rPr lang="en-US" sz="1400" dirty="0">
                <a:latin typeface="+mj-lt"/>
              </a:rPr>
              <a:t> together</a:t>
            </a: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2DAC7E25-1A66-0D47-8769-463899CEAAC9}"/>
              </a:ext>
            </a:extLst>
          </p:cNvPr>
          <p:cNvSpPr txBox="1">
            <a:spLocks/>
          </p:cNvSpPr>
          <p:nvPr/>
        </p:nvSpPr>
        <p:spPr bwMode="gray">
          <a:xfrm>
            <a:off x="7511870" y="1716301"/>
            <a:ext cx="4276454" cy="4336670"/>
          </a:xfrm>
          <a:prstGeom prst="rect">
            <a:avLst/>
          </a:prstGeom>
          <a:solidFill>
            <a:schemeClr val="bg1"/>
          </a:solidFill>
          <a:ln w="19050">
            <a:solidFill>
              <a:srgbClr val="800000"/>
            </a:solidFill>
          </a:ln>
        </p:spPr>
        <p:txBody>
          <a:bodyPr lIns="182832" tIns="91416" rIns="182832" bIns="457081"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Close-matching for near-duplicates</a:t>
            </a:r>
            <a:endParaRPr lang="en-US" sz="1400" b="1" dirty="0">
              <a:latin typeface="+mj-lt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3B518A-40CA-EC4C-A193-4A0CF47BF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65"/>
          <a:stretch/>
        </p:blipFill>
        <p:spPr>
          <a:xfrm>
            <a:off x="7872943" y="2183826"/>
            <a:ext cx="3273366" cy="369534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79BEFAF-F159-A54A-A98F-F7146D3D1054}"/>
              </a:ext>
            </a:extLst>
          </p:cNvPr>
          <p:cNvSpPr/>
          <p:nvPr/>
        </p:nvSpPr>
        <p:spPr>
          <a:xfrm>
            <a:off x="7676296" y="2183825"/>
            <a:ext cx="3912854" cy="1261122"/>
          </a:xfrm>
          <a:prstGeom prst="rect">
            <a:avLst/>
          </a:prstGeom>
          <a:noFill/>
          <a:ln w="28575">
            <a:solidFill>
              <a:srgbClr val="60774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682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Machine Learning Problems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8B55F0-5DAC-A94F-81BE-D535DD794DA5}"/>
              </a:ext>
            </a:extLst>
          </p:cNvPr>
          <p:cNvGrpSpPr/>
          <p:nvPr/>
        </p:nvGrpSpPr>
        <p:grpSpPr>
          <a:xfrm>
            <a:off x="7114466" y="1711258"/>
            <a:ext cx="410541" cy="4341712"/>
            <a:chOff x="4743448" y="1752601"/>
            <a:chExt cx="247650" cy="3785522"/>
          </a:xfrm>
          <a:solidFill>
            <a:srgbClr val="80000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FE66A0A-6848-514C-823C-103EA1E30BF7}"/>
                </a:ext>
              </a:extLst>
            </p:cNvPr>
            <p:cNvSpPr/>
            <p:nvPr/>
          </p:nvSpPr>
          <p:spPr bwMode="auto">
            <a:xfrm rot="10800000">
              <a:off x="4743449" y="4980185"/>
              <a:ext cx="246888" cy="55793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33B0FA62-C123-8045-AB62-D06C81202CEA}"/>
                </a:ext>
              </a:extLst>
            </p:cNvPr>
            <p:cNvSpPr/>
            <p:nvPr/>
          </p:nvSpPr>
          <p:spPr bwMode="auto">
            <a:xfrm flipH="1">
              <a:off x="4743448" y="1752601"/>
              <a:ext cx="247650" cy="3227585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</p:grp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CAAF4BE2-C74C-DE41-B8EA-11D2DF424FAE}"/>
              </a:ext>
            </a:extLst>
          </p:cNvPr>
          <p:cNvSpPr txBox="1">
            <a:spLocks/>
          </p:cNvSpPr>
          <p:nvPr/>
        </p:nvSpPr>
        <p:spPr>
          <a:xfrm>
            <a:off x="838140" y="1218574"/>
            <a:ext cx="2285405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Problem type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45B700-C186-C540-B586-F815D98C0D5F}"/>
              </a:ext>
            </a:extLst>
          </p:cNvPr>
          <p:cNvCxnSpPr/>
          <p:nvPr/>
        </p:nvCxnSpPr>
        <p:spPr bwMode="auto">
          <a:xfrm>
            <a:off x="852425" y="1612106"/>
            <a:ext cx="228540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0157402D-800F-6F42-8A1A-DBD2C7D3DD35}"/>
              </a:ext>
            </a:extLst>
          </p:cNvPr>
          <p:cNvSpPr txBox="1">
            <a:spLocks/>
          </p:cNvSpPr>
          <p:nvPr/>
        </p:nvSpPr>
        <p:spPr>
          <a:xfrm>
            <a:off x="3303618" y="1218574"/>
            <a:ext cx="384722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Description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21AC60-8A3E-C64C-95E5-F39671CF1D63}"/>
              </a:ext>
            </a:extLst>
          </p:cNvPr>
          <p:cNvCxnSpPr/>
          <p:nvPr/>
        </p:nvCxnSpPr>
        <p:spPr bwMode="auto">
          <a:xfrm>
            <a:off x="3268929" y="1612106"/>
            <a:ext cx="384722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306BE30-D435-E14A-B2D0-5AF70854E28F}"/>
              </a:ext>
            </a:extLst>
          </p:cNvPr>
          <p:cNvSpPr/>
          <p:nvPr/>
        </p:nvSpPr>
        <p:spPr bwMode="auto">
          <a:xfrm>
            <a:off x="838140" y="171630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Ranking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59943B-A004-A444-9B78-1E6D47B72B76}"/>
              </a:ext>
            </a:extLst>
          </p:cNvPr>
          <p:cNvSpPr/>
          <p:nvPr/>
        </p:nvSpPr>
        <p:spPr bwMode="auto">
          <a:xfrm>
            <a:off x="838140" y="245673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Recommendation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042DDD-0719-7944-9C66-0E6E47159EF7}"/>
              </a:ext>
            </a:extLst>
          </p:cNvPr>
          <p:cNvSpPr/>
          <p:nvPr/>
        </p:nvSpPr>
        <p:spPr bwMode="auto">
          <a:xfrm>
            <a:off x="838140" y="319716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Classification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F79B78-ACF5-C845-B560-584B883BABD6}"/>
              </a:ext>
            </a:extLst>
          </p:cNvPr>
          <p:cNvSpPr/>
          <p:nvPr/>
        </p:nvSpPr>
        <p:spPr bwMode="auto">
          <a:xfrm>
            <a:off x="838140" y="393759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Regression</a:t>
            </a:r>
          </a:p>
        </p:txBody>
      </p:sp>
      <p:sp>
        <p:nvSpPr>
          <p:cNvPr id="15" name="Content Placeholder 22">
            <a:extLst>
              <a:ext uri="{FF2B5EF4-FFF2-40B4-BE49-F238E27FC236}">
                <a16:creationId xmlns:a16="http://schemas.microsoft.com/office/drawing/2014/main" id="{ACD027B6-7289-FF49-815A-9528C26EC009}"/>
              </a:ext>
            </a:extLst>
          </p:cNvPr>
          <p:cNvSpPr txBox="1">
            <a:spLocks/>
          </p:cNvSpPr>
          <p:nvPr/>
        </p:nvSpPr>
        <p:spPr>
          <a:xfrm>
            <a:off x="3268929" y="1716301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Helping users find the most relevant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sp>
        <p:nvSpPr>
          <p:cNvPr id="16" name="Content Placeholder 22">
            <a:extLst>
              <a:ext uri="{FF2B5EF4-FFF2-40B4-BE49-F238E27FC236}">
                <a16:creationId xmlns:a16="http://schemas.microsoft.com/office/drawing/2014/main" id="{A648EF5B-AAB4-CC48-B7C1-1AF725863AC1}"/>
              </a:ext>
            </a:extLst>
          </p:cNvPr>
          <p:cNvSpPr txBox="1">
            <a:spLocks/>
          </p:cNvSpPr>
          <p:nvPr/>
        </p:nvSpPr>
        <p:spPr>
          <a:xfrm>
            <a:off x="3268929" y="2455653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Giving users the</a:t>
            </a:r>
            <a:r>
              <a:rPr lang="en-US" sz="1400" i="1" dirty="0">
                <a:latin typeface="+mj-lt"/>
              </a:rPr>
              <a:t> thing </a:t>
            </a:r>
            <a:r>
              <a:rPr lang="en-US" sz="1400" dirty="0">
                <a:latin typeface="+mj-lt"/>
              </a:rPr>
              <a:t>they may be most interested in</a:t>
            </a:r>
          </a:p>
        </p:txBody>
      </p:sp>
      <p:sp>
        <p:nvSpPr>
          <p:cNvPr id="17" name="Content Placeholder 22">
            <a:extLst>
              <a:ext uri="{FF2B5EF4-FFF2-40B4-BE49-F238E27FC236}">
                <a16:creationId xmlns:a16="http://schemas.microsoft.com/office/drawing/2014/main" id="{AA4FB2C9-6CB5-D240-A0B1-427B7F293962}"/>
              </a:ext>
            </a:extLst>
          </p:cNvPr>
          <p:cNvSpPr txBox="1">
            <a:spLocks/>
          </p:cNvSpPr>
          <p:nvPr/>
        </p:nvSpPr>
        <p:spPr>
          <a:xfrm>
            <a:off x="3268929" y="3195004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Figuring out what kind of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something is</a:t>
            </a:r>
          </a:p>
        </p:txBody>
      </p:sp>
      <p:sp>
        <p:nvSpPr>
          <p:cNvPr id="18" name="Content Placeholder 22">
            <a:extLst>
              <a:ext uri="{FF2B5EF4-FFF2-40B4-BE49-F238E27FC236}">
                <a16:creationId xmlns:a16="http://schemas.microsoft.com/office/drawing/2014/main" id="{72542227-7DD7-3C4D-928C-EA4584588F2C}"/>
              </a:ext>
            </a:extLst>
          </p:cNvPr>
          <p:cNvSpPr txBox="1">
            <a:spLocks/>
          </p:cNvSpPr>
          <p:nvPr/>
        </p:nvSpPr>
        <p:spPr>
          <a:xfrm>
            <a:off x="3268929" y="5413057"/>
            <a:ext cx="3847223" cy="639913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Finding uncommon </a:t>
            </a:r>
            <a:r>
              <a:rPr lang="en-US" sz="1400" i="1" dirty="0">
                <a:latin typeface="+mj-lt"/>
              </a:rPr>
              <a:t>things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5911E8-3524-2743-916C-B6FD043D6173}"/>
              </a:ext>
            </a:extLst>
          </p:cNvPr>
          <p:cNvSpPr/>
          <p:nvPr/>
        </p:nvSpPr>
        <p:spPr bwMode="auto">
          <a:xfrm>
            <a:off x="838140" y="467802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Clustering</a:t>
            </a:r>
          </a:p>
        </p:txBody>
      </p:sp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ADF34B48-C6EF-F346-9259-DC831E17DF52}"/>
              </a:ext>
            </a:extLst>
          </p:cNvPr>
          <p:cNvSpPr txBox="1">
            <a:spLocks/>
          </p:cNvSpPr>
          <p:nvPr/>
        </p:nvSpPr>
        <p:spPr>
          <a:xfrm>
            <a:off x="3268929" y="3934356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Predicting a numerical value of a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6A02F7-E6C5-004B-B81C-D5FC7D1AD2B8}"/>
              </a:ext>
            </a:extLst>
          </p:cNvPr>
          <p:cNvGrpSpPr>
            <a:grpSpLocks noChangeAspect="1"/>
          </p:cNvGrpSpPr>
          <p:nvPr/>
        </p:nvGrpSpPr>
        <p:grpSpPr>
          <a:xfrm>
            <a:off x="1061689" y="5629902"/>
            <a:ext cx="371878" cy="365665"/>
            <a:chOff x="8146160" y="1934179"/>
            <a:chExt cx="851125" cy="836906"/>
          </a:xfrm>
        </p:grpSpPr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F14837FC-7A4F-1540-8C5A-5A601400893A}"/>
                </a:ext>
              </a:extLst>
            </p:cNvPr>
            <p:cNvSpPr/>
            <p:nvPr/>
          </p:nvSpPr>
          <p:spPr bwMode="auto">
            <a:xfrm>
              <a:off x="8726829" y="1934179"/>
              <a:ext cx="270456" cy="836906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315F6B3F-586E-9545-BF91-B378A2C0E6A7}"/>
                </a:ext>
              </a:extLst>
            </p:cNvPr>
            <p:cNvSpPr/>
            <p:nvPr/>
          </p:nvSpPr>
          <p:spPr bwMode="auto">
            <a:xfrm flipH="1">
              <a:off x="8146160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A457E0D8-3EDD-2E48-A3D9-A55C02AF3E03}"/>
                </a:ext>
              </a:extLst>
            </p:cNvPr>
            <p:cNvSpPr/>
            <p:nvPr/>
          </p:nvSpPr>
          <p:spPr bwMode="auto">
            <a:xfrm flipH="1">
              <a:off x="8407328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D59508-19F7-2747-9D69-C81C9DDD3F45}"/>
                </a:ext>
              </a:extLst>
            </p:cNvPr>
            <p:cNvSpPr/>
            <p:nvPr/>
          </p:nvSpPr>
          <p:spPr bwMode="auto">
            <a:xfrm>
              <a:off x="8146160" y="23491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306A5F-969C-8C48-8038-3473854FCCCD}"/>
                </a:ext>
              </a:extLst>
            </p:cNvPr>
            <p:cNvSpPr/>
            <p:nvPr/>
          </p:nvSpPr>
          <p:spPr bwMode="auto">
            <a:xfrm>
              <a:off x="8146160" y="25015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1D1EBF-8FE6-8943-B91C-61B950D58F2A}"/>
                </a:ext>
              </a:extLst>
            </p:cNvPr>
            <p:cNvSpPr/>
            <p:nvPr/>
          </p:nvSpPr>
          <p:spPr bwMode="auto">
            <a:xfrm>
              <a:off x="8146160" y="2647896"/>
              <a:ext cx="594360" cy="12318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B52B88-01C0-AC44-8C90-BBDC7C1D49DB}"/>
                </a:ext>
              </a:extLst>
            </p:cNvPr>
            <p:cNvSpPr/>
            <p:nvPr/>
          </p:nvSpPr>
          <p:spPr bwMode="auto">
            <a:xfrm>
              <a:off x="814616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A2F5B4C-F399-0D45-856E-4480C8D76D74}"/>
                </a:ext>
              </a:extLst>
            </p:cNvPr>
            <p:cNvSpPr/>
            <p:nvPr/>
          </p:nvSpPr>
          <p:spPr bwMode="auto">
            <a:xfrm>
              <a:off x="8313800" y="2387279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49CA05-DD3E-6C41-8E0D-504FCA10104A}"/>
                </a:ext>
              </a:extLst>
            </p:cNvPr>
            <p:cNvSpPr/>
            <p:nvPr/>
          </p:nvSpPr>
          <p:spPr bwMode="auto">
            <a:xfrm>
              <a:off x="848144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DE7F43-DE5C-6140-A1AA-19B425B983F2}"/>
                </a:ext>
              </a:extLst>
            </p:cNvPr>
            <p:cNvSpPr/>
            <p:nvPr/>
          </p:nvSpPr>
          <p:spPr bwMode="auto">
            <a:xfrm>
              <a:off x="8649079" y="2352632"/>
              <a:ext cx="121433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1DC6F2FC-A89E-FA44-81FE-951D1A144CC9}"/>
              </a:ext>
            </a:extLst>
          </p:cNvPr>
          <p:cNvSpPr txBox="1">
            <a:spLocks/>
          </p:cNvSpPr>
          <p:nvPr/>
        </p:nvSpPr>
        <p:spPr>
          <a:xfrm>
            <a:off x="7511872" y="1218574"/>
            <a:ext cx="427645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Example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8E4AC8D-DA97-2449-AB8F-C133651859E2}"/>
              </a:ext>
            </a:extLst>
          </p:cNvPr>
          <p:cNvCxnSpPr/>
          <p:nvPr/>
        </p:nvCxnSpPr>
        <p:spPr bwMode="auto">
          <a:xfrm>
            <a:off x="7511873" y="1612106"/>
            <a:ext cx="427645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DA0BD6A-5148-C74E-AA0D-70551269714E}"/>
              </a:ext>
            </a:extLst>
          </p:cNvPr>
          <p:cNvSpPr/>
          <p:nvPr/>
        </p:nvSpPr>
        <p:spPr bwMode="auto">
          <a:xfrm>
            <a:off x="838140" y="5413057"/>
            <a:ext cx="2285405" cy="639913"/>
          </a:xfrm>
          <a:prstGeom prst="rect">
            <a:avLst/>
          </a:prstGeom>
          <a:solidFill>
            <a:srgbClr val="800000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Anomaly Detection</a:t>
            </a:r>
          </a:p>
        </p:txBody>
      </p:sp>
      <p:sp>
        <p:nvSpPr>
          <p:cNvPr id="35" name="Content Placeholder 22">
            <a:extLst>
              <a:ext uri="{FF2B5EF4-FFF2-40B4-BE49-F238E27FC236}">
                <a16:creationId xmlns:a16="http://schemas.microsoft.com/office/drawing/2014/main" id="{5025A468-5A21-7C45-8BA4-7748434D80B9}"/>
              </a:ext>
            </a:extLst>
          </p:cNvPr>
          <p:cNvSpPr txBox="1">
            <a:spLocks/>
          </p:cNvSpPr>
          <p:nvPr/>
        </p:nvSpPr>
        <p:spPr>
          <a:xfrm>
            <a:off x="3267252" y="467370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Putting similar </a:t>
            </a:r>
            <a:r>
              <a:rPr lang="en-US" sz="1400" i="1" dirty="0">
                <a:latin typeface="+mj-lt"/>
              </a:rPr>
              <a:t>things</a:t>
            </a:r>
            <a:r>
              <a:rPr lang="en-US" sz="1400" dirty="0">
                <a:latin typeface="+mj-lt"/>
              </a:rPr>
              <a:t> together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2435FC49-8939-DA45-8CBC-C61905944663}"/>
              </a:ext>
            </a:extLst>
          </p:cNvPr>
          <p:cNvSpPr txBox="1">
            <a:spLocks/>
          </p:cNvSpPr>
          <p:nvPr/>
        </p:nvSpPr>
        <p:spPr bwMode="gray">
          <a:xfrm>
            <a:off x="7511870" y="1716301"/>
            <a:ext cx="4276454" cy="4336670"/>
          </a:xfrm>
          <a:prstGeom prst="rect">
            <a:avLst/>
          </a:prstGeom>
          <a:solidFill>
            <a:schemeClr val="bg1"/>
          </a:solidFill>
          <a:ln w="19050">
            <a:solidFill>
              <a:srgbClr val="800000"/>
            </a:solidFill>
          </a:ln>
        </p:spPr>
        <p:txBody>
          <a:bodyPr lIns="182832" tIns="91416" rIns="182832" bIns="457081"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+mj-lt"/>
              </a:rPr>
              <a:t>Fruit freshness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DD2041F-847B-AD4F-8E99-87782F3269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562" y="3784943"/>
            <a:ext cx="736074" cy="87598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DA3E37C-E973-1B48-B434-6A84F8897532}"/>
              </a:ext>
            </a:extLst>
          </p:cNvPr>
          <p:cNvGrpSpPr/>
          <p:nvPr/>
        </p:nvGrpSpPr>
        <p:grpSpPr>
          <a:xfrm>
            <a:off x="7728791" y="3562156"/>
            <a:ext cx="866315" cy="933915"/>
            <a:chOff x="6731136" y="5472356"/>
            <a:chExt cx="484204" cy="521987"/>
          </a:xfrm>
          <a:solidFill>
            <a:schemeClr val="accent1"/>
          </a:solidFill>
        </p:grpSpPr>
        <p:sp>
          <p:nvSpPr>
            <p:cNvPr id="39" name="Pie 50186">
              <a:extLst>
                <a:ext uri="{FF2B5EF4-FFF2-40B4-BE49-F238E27FC236}">
                  <a16:creationId xmlns:a16="http://schemas.microsoft.com/office/drawing/2014/main" id="{A4145B68-14E8-E646-B565-44B1E10A7DB3}"/>
                </a:ext>
              </a:extLst>
            </p:cNvPr>
            <p:cNvSpPr/>
            <p:nvPr/>
          </p:nvSpPr>
          <p:spPr bwMode="auto">
            <a:xfrm rot="10800000">
              <a:off x="6731136" y="5772410"/>
              <a:ext cx="484204" cy="221933"/>
            </a:xfrm>
            <a:custGeom>
              <a:avLst/>
              <a:gdLst>
                <a:gd name="connsiteX0" fmla="*/ 828723 w 828723"/>
                <a:gd name="connsiteY0" fmla="*/ 286565 h 573129"/>
                <a:gd name="connsiteX1" fmla="*/ 566017 w 828723"/>
                <a:gd name="connsiteY1" fmla="*/ 553247 h 573129"/>
                <a:gd name="connsiteX2" fmla="*/ 256707 w 828723"/>
                <a:gd name="connsiteY2" fmla="*/ 551578 h 573129"/>
                <a:gd name="connsiteX3" fmla="*/ 165 w 828723"/>
                <a:gd name="connsiteY3" fmla="*/ 278452 h 573129"/>
                <a:gd name="connsiteX4" fmla="*/ 414362 w 828723"/>
                <a:gd name="connsiteY4" fmla="*/ 286565 h 573129"/>
                <a:gd name="connsiteX5" fmla="*/ 828723 w 828723"/>
                <a:gd name="connsiteY5" fmla="*/ 286565 h 573129"/>
                <a:gd name="connsiteX0" fmla="*/ 828672 w 828672"/>
                <a:gd name="connsiteY0" fmla="*/ 8113 h 293039"/>
                <a:gd name="connsiteX1" fmla="*/ 648717 w 828672"/>
                <a:gd name="connsiteY1" fmla="*/ 254107 h 293039"/>
                <a:gd name="connsiteX2" fmla="*/ 256656 w 828672"/>
                <a:gd name="connsiteY2" fmla="*/ 273126 h 293039"/>
                <a:gd name="connsiteX3" fmla="*/ 114 w 828672"/>
                <a:gd name="connsiteY3" fmla="*/ 0 h 293039"/>
                <a:gd name="connsiteX4" fmla="*/ 414311 w 828672"/>
                <a:gd name="connsiteY4" fmla="*/ 8113 h 293039"/>
                <a:gd name="connsiteX5" fmla="*/ 828672 w 828672"/>
                <a:gd name="connsiteY5" fmla="*/ 8113 h 293039"/>
                <a:gd name="connsiteX0" fmla="*/ 829427 w 829427"/>
                <a:gd name="connsiteY0" fmla="*/ 8113 h 289280"/>
                <a:gd name="connsiteX1" fmla="*/ 649472 w 829427"/>
                <a:gd name="connsiteY1" fmla="*/ 254107 h 289280"/>
                <a:gd name="connsiteX2" fmla="*/ 116734 w 829427"/>
                <a:gd name="connsiteY2" fmla="*/ 260714 h 289280"/>
                <a:gd name="connsiteX3" fmla="*/ 869 w 829427"/>
                <a:gd name="connsiteY3" fmla="*/ 0 h 289280"/>
                <a:gd name="connsiteX4" fmla="*/ 415066 w 829427"/>
                <a:gd name="connsiteY4" fmla="*/ 8113 h 289280"/>
                <a:gd name="connsiteX5" fmla="*/ 829427 w 829427"/>
                <a:gd name="connsiteY5" fmla="*/ 8113 h 289280"/>
                <a:gd name="connsiteX0" fmla="*/ 829710 w 829710"/>
                <a:gd name="connsiteY0" fmla="*/ 8113 h 293737"/>
                <a:gd name="connsiteX1" fmla="*/ 691131 w 829710"/>
                <a:gd name="connsiteY1" fmla="*/ 262382 h 293737"/>
                <a:gd name="connsiteX2" fmla="*/ 117017 w 829710"/>
                <a:gd name="connsiteY2" fmla="*/ 260714 h 293737"/>
                <a:gd name="connsiteX3" fmla="*/ 1152 w 829710"/>
                <a:gd name="connsiteY3" fmla="*/ 0 h 293737"/>
                <a:gd name="connsiteX4" fmla="*/ 415349 w 829710"/>
                <a:gd name="connsiteY4" fmla="*/ 8113 h 293737"/>
                <a:gd name="connsiteX5" fmla="*/ 829710 w 829710"/>
                <a:gd name="connsiteY5" fmla="*/ 8113 h 29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710" h="293737">
                  <a:moveTo>
                    <a:pt x="829710" y="8113"/>
                  </a:moveTo>
                  <a:cubicBezTo>
                    <a:pt x="829710" y="125897"/>
                    <a:pt x="809913" y="220282"/>
                    <a:pt x="691131" y="262382"/>
                  </a:cubicBezTo>
                  <a:cubicBezTo>
                    <a:pt x="572349" y="304482"/>
                    <a:pt x="232014" y="304444"/>
                    <a:pt x="117017" y="260714"/>
                  </a:cubicBezTo>
                  <a:cubicBezTo>
                    <a:pt x="2020" y="216984"/>
                    <a:pt x="-3724" y="119067"/>
                    <a:pt x="1152" y="0"/>
                  </a:cubicBezTo>
                  <a:lnTo>
                    <a:pt x="415349" y="8113"/>
                  </a:lnTo>
                  <a:lnTo>
                    <a:pt x="829710" y="8113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04BDD45-DA58-5D44-8AB2-49AFEEF52E2A}"/>
                </a:ext>
              </a:extLst>
            </p:cNvPr>
            <p:cNvSpPr/>
            <p:nvPr/>
          </p:nvSpPr>
          <p:spPr bwMode="auto">
            <a:xfrm>
              <a:off x="6836077" y="5472356"/>
              <a:ext cx="274320" cy="27432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AB18A9-F380-9946-8EA0-4301676C76CA}"/>
              </a:ext>
            </a:extLst>
          </p:cNvPr>
          <p:cNvGrpSpPr/>
          <p:nvPr/>
        </p:nvGrpSpPr>
        <p:grpSpPr>
          <a:xfrm>
            <a:off x="10480456" y="3111204"/>
            <a:ext cx="1138639" cy="911918"/>
            <a:chOff x="10481598" y="3441480"/>
            <a:chExt cx="1079293" cy="864389"/>
          </a:xfrm>
          <a:solidFill>
            <a:schemeClr val="accent1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768F53-974E-E947-94C8-29F023BCB312}"/>
                </a:ext>
              </a:extLst>
            </p:cNvPr>
            <p:cNvSpPr/>
            <p:nvPr/>
          </p:nvSpPr>
          <p:spPr>
            <a:xfrm rot="19878754">
              <a:off x="10481598" y="3637274"/>
              <a:ext cx="359615" cy="182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Manual Input 94">
              <a:extLst>
                <a:ext uri="{FF2B5EF4-FFF2-40B4-BE49-F238E27FC236}">
                  <a16:creationId xmlns:a16="http://schemas.microsoft.com/office/drawing/2014/main" id="{8D979F5B-F61E-1C4C-A139-88553064A727}"/>
                </a:ext>
              </a:extLst>
            </p:cNvPr>
            <p:cNvSpPr/>
            <p:nvPr/>
          </p:nvSpPr>
          <p:spPr>
            <a:xfrm rot="14478754">
              <a:off x="10722169" y="3210636"/>
              <a:ext cx="335366" cy="797054"/>
            </a:xfrm>
            <a:prstGeom prst="flowChartManualIn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B5948CF-133D-2C4E-9F9A-721307DB29BF}"/>
                </a:ext>
              </a:extLst>
            </p:cNvPr>
            <p:cNvSpPr/>
            <p:nvPr/>
          </p:nvSpPr>
          <p:spPr>
            <a:xfrm rot="18222277">
              <a:off x="11169956" y="3457569"/>
              <a:ext cx="156996" cy="6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716ED67-D9DA-F542-8D60-BB8DCFC6BA59}"/>
                </a:ext>
              </a:extLst>
            </p:cNvPr>
            <p:cNvSpPr/>
            <p:nvPr/>
          </p:nvSpPr>
          <p:spPr>
            <a:xfrm>
              <a:off x="11466269" y="3562191"/>
              <a:ext cx="85665" cy="7436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3B4361DC-A6A5-1440-9721-C3EB058BE8DB}"/>
              </a:ext>
            </a:extLst>
          </p:cNvPr>
          <p:cNvSpPr/>
          <p:nvPr/>
        </p:nvSpPr>
        <p:spPr>
          <a:xfrm>
            <a:off x="8060840" y="2522286"/>
            <a:ext cx="705458" cy="3076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Before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2732C2-B42D-C044-9C2C-51FC7C1D374F}"/>
              </a:ext>
            </a:extLst>
          </p:cNvPr>
          <p:cNvSpPr/>
          <p:nvPr/>
        </p:nvSpPr>
        <p:spPr>
          <a:xfrm>
            <a:off x="10643416" y="2522286"/>
            <a:ext cx="580457" cy="3076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After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6DBD2C-3BD4-3440-928E-ABA0F47AE435}"/>
              </a:ext>
            </a:extLst>
          </p:cNvPr>
          <p:cNvGrpSpPr/>
          <p:nvPr/>
        </p:nvGrpSpPr>
        <p:grpSpPr>
          <a:xfrm>
            <a:off x="8814226" y="5095405"/>
            <a:ext cx="1671746" cy="830781"/>
            <a:chOff x="9208090" y="4791039"/>
            <a:chExt cx="1672181" cy="83099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4E2A8DF-D19A-C248-BFEB-BC1877FAD7DD}"/>
                </a:ext>
              </a:extLst>
            </p:cNvPr>
            <p:cNvSpPr/>
            <p:nvPr/>
          </p:nvSpPr>
          <p:spPr>
            <a:xfrm>
              <a:off x="9488649" y="4791039"/>
              <a:ext cx="139162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607744"/>
                  </a:solidFill>
                  <a:sym typeface="Wingdings" panose="05000000000000000000" pitchFamily="2" charset="2"/>
                </a:rPr>
                <a:t>Good</a:t>
              </a:r>
            </a:p>
            <a:p>
              <a:r>
                <a:rPr lang="en-US" sz="1200" dirty="0">
                  <a:solidFill>
                    <a:srgbClr val="C00000"/>
                  </a:solidFill>
                  <a:sym typeface="Wingdings" panose="05000000000000000000" pitchFamily="2" charset="2"/>
                </a:rPr>
                <a:t>Damage</a:t>
              </a:r>
            </a:p>
            <a:p>
              <a:r>
                <a:rPr lang="en-US" sz="1200" dirty="0">
                  <a:solidFill>
                    <a:srgbClr val="C00000"/>
                  </a:solidFill>
                </a:rPr>
                <a:t>Serious Damage</a:t>
              </a:r>
            </a:p>
            <a:p>
              <a:r>
                <a:rPr lang="en-US" sz="1200" dirty="0">
                  <a:solidFill>
                    <a:srgbClr val="C00000"/>
                  </a:solidFill>
                </a:rPr>
                <a:t>Decay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FB5003F-AE9A-CE42-94C4-98BE03A34A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08090" y="4822505"/>
              <a:ext cx="187768" cy="182880"/>
              <a:chOff x="696292" y="2764878"/>
              <a:chExt cx="3708651" cy="3612110"/>
            </a:xfrm>
            <a:solidFill>
              <a:srgbClr val="607744"/>
            </a:solidFill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3B9BD43D-53F2-644A-974F-F79EFF5E04A9}"/>
                  </a:ext>
                </a:extLst>
              </p:cNvPr>
              <p:cNvSpPr/>
              <p:nvPr/>
            </p:nvSpPr>
            <p:spPr bwMode="auto">
              <a:xfrm rot="5400000">
                <a:off x="2986141" y="3383389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3ABE0C80-75F6-A241-A046-2B4BD4E030F9}"/>
                  </a:ext>
                </a:extLst>
              </p:cNvPr>
              <p:cNvSpPr/>
              <p:nvPr/>
            </p:nvSpPr>
            <p:spPr bwMode="auto">
              <a:xfrm rot="5400000">
                <a:off x="3009914" y="3938105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4F22C90F-8DDF-8B4D-BB6D-A421B459373B}"/>
                  </a:ext>
                </a:extLst>
              </p:cNvPr>
              <p:cNvSpPr/>
              <p:nvPr/>
            </p:nvSpPr>
            <p:spPr bwMode="auto">
              <a:xfrm rot="5400000">
                <a:off x="2907872" y="4501582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1AF16BAD-D326-384A-804C-3B68A7A13BB0}"/>
                  </a:ext>
                </a:extLst>
              </p:cNvPr>
              <p:cNvSpPr/>
              <p:nvPr/>
            </p:nvSpPr>
            <p:spPr bwMode="auto">
              <a:xfrm rot="5400000">
                <a:off x="2702463" y="4981959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B4DE0117-77F2-2748-B37F-4DC892118C61}"/>
                  </a:ext>
                </a:extLst>
              </p:cNvPr>
              <p:cNvSpPr/>
              <p:nvPr/>
            </p:nvSpPr>
            <p:spPr bwMode="auto">
              <a:xfrm rot="1800000">
                <a:off x="2282287" y="2764878"/>
                <a:ext cx="577876" cy="2753430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EB576FAF-E5F5-2D4F-BE40-8947F83337E5}"/>
                  </a:ext>
                </a:extLst>
              </p:cNvPr>
              <p:cNvSpPr/>
              <p:nvPr/>
            </p:nvSpPr>
            <p:spPr bwMode="auto">
              <a:xfrm>
                <a:off x="1632639" y="4675368"/>
                <a:ext cx="840216" cy="1701620"/>
              </a:xfrm>
              <a:prstGeom prst="roundRect">
                <a:avLst>
                  <a:gd name="adj" fmla="val 15931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873AB5B4-8DCB-D74F-8542-1CCE6BACC7C4}"/>
                  </a:ext>
                </a:extLst>
              </p:cNvPr>
              <p:cNvSpPr/>
              <p:nvPr/>
            </p:nvSpPr>
            <p:spPr bwMode="auto">
              <a:xfrm>
                <a:off x="696292" y="4613454"/>
                <a:ext cx="790601" cy="1763533"/>
              </a:xfrm>
              <a:prstGeom prst="roundRect">
                <a:avLst>
                  <a:gd name="adj" fmla="val 15931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A8550F6-14B1-A34C-8F38-DD6BE5781617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9208090" y="5243039"/>
              <a:ext cx="187768" cy="182880"/>
              <a:chOff x="696292" y="2764878"/>
              <a:chExt cx="3708651" cy="3612110"/>
            </a:xfrm>
            <a:solidFill>
              <a:srgbClr val="C00000"/>
            </a:solidFill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0E9A4DF3-5C7F-B949-B800-6156F419CC7A}"/>
                  </a:ext>
                </a:extLst>
              </p:cNvPr>
              <p:cNvSpPr/>
              <p:nvPr/>
            </p:nvSpPr>
            <p:spPr bwMode="auto">
              <a:xfrm rot="5400000">
                <a:off x="2986141" y="3383389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C84ADA94-C387-3242-A3F0-02362785FF1B}"/>
                  </a:ext>
                </a:extLst>
              </p:cNvPr>
              <p:cNvSpPr/>
              <p:nvPr/>
            </p:nvSpPr>
            <p:spPr bwMode="auto">
              <a:xfrm rot="5400000">
                <a:off x="3009914" y="3938105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ED13CB09-5722-5D40-BBDB-4088057D2751}"/>
                  </a:ext>
                </a:extLst>
              </p:cNvPr>
              <p:cNvSpPr/>
              <p:nvPr/>
            </p:nvSpPr>
            <p:spPr bwMode="auto">
              <a:xfrm rot="5400000">
                <a:off x="2907872" y="4501582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163EC7E0-40A1-4D4D-B2E5-03F42299DC6C}"/>
                  </a:ext>
                </a:extLst>
              </p:cNvPr>
              <p:cNvSpPr/>
              <p:nvPr/>
            </p:nvSpPr>
            <p:spPr bwMode="auto">
              <a:xfrm rot="5400000">
                <a:off x="2702463" y="4981959"/>
                <a:ext cx="577876" cy="2212182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C49EC44D-C13F-E245-A05C-3802CEE4018A}"/>
                  </a:ext>
                </a:extLst>
              </p:cNvPr>
              <p:cNvSpPr/>
              <p:nvPr/>
            </p:nvSpPr>
            <p:spPr bwMode="auto">
              <a:xfrm rot="1800000">
                <a:off x="2282287" y="2764878"/>
                <a:ext cx="577876" cy="2753430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403A1A2D-EE31-4344-BFB5-E4F56342594E}"/>
                  </a:ext>
                </a:extLst>
              </p:cNvPr>
              <p:cNvSpPr/>
              <p:nvPr/>
            </p:nvSpPr>
            <p:spPr bwMode="auto">
              <a:xfrm>
                <a:off x="1632639" y="4675368"/>
                <a:ext cx="840216" cy="1701620"/>
              </a:xfrm>
              <a:prstGeom prst="roundRect">
                <a:avLst>
                  <a:gd name="adj" fmla="val 15931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85185E48-3A92-C249-9E1F-1B75C6C45733}"/>
                  </a:ext>
                </a:extLst>
              </p:cNvPr>
              <p:cNvSpPr/>
              <p:nvPr/>
            </p:nvSpPr>
            <p:spPr bwMode="auto">
              <a:xfrm>
                <a:off x="696292" y="4613454"/>
                <a:ext cx="790601" cy="1763533"/>
              </a:xfrm>
              <a:prstGeom prst="roundRect">
                <a:avLst>
                  <a:gd name="adj" fmla="val 15931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</p:grp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1B7BEC5-5A02-1F45-900D-F512429A7F24}"/>
              </a:ext>
            </a:extLst>
          </p:cNvPr>
          <p:cNvCxnSpPr/>
          <p:nvPr/>
        </p:nvCxnSpPr>
        <p:spPr bwMode="auto">
          <a:xfrm>
            <a:off x="8521392" y="3695451"/>
            <a:ext cx="791273" cy="56926"/>
          </a:xfrm>
          <a:prstGeom prst="straightConnector1">
            <a:avLst/>
          </a:prstGeom>
          <a:noFill/>
          <a:ln w="38100" cap="rnd" cmpd="sng" algn="ctr">
            <a:solidFill>
              <a:schemeClr val="accent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1584F6D-482D-5B4A-943E-61FF3B04A4A0}"/>
              </a:ext>
            </a:extLst>
          </p:cNvPr>
          <p:cNvCxnSpPr/>
          <p:nvPr/>
        </p:nvCxnSpPr>
        <p:spPr bwMode="auto">
          <a:xfrm flipH="1" flipV="1">
            <a:off x="8462369" y="3784942"/>
            <a:ext cx="716420" cy="573944"/>
          </a:xfrm>
          <a:prstGeom prst="straightConnector1">
            <a:avLst/>
          </a:prstGeom>
          <a:noFill/>
          <a:ln w="38100" cap="rnd" cmpd="sng" algn="ctr">
            <a:solidFill>
              <a:schemeClr val="accent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83E18E8-9B0E-8145-B481-63C2972491C6}"/>
              </a:ext>
            </a:extLst>
          </p:cNvPr>
          <p:cNvCxnSpPr/>
          <p:nvPr/>
        </p:nvCxnSpPr>
        <p:spPr bwMode="auto">
          <a:xfrm flipH="1">
            <a:off x="9785901" y="3494514"/>
            <a:ext cx="671508" cy="215085"/>
          </a:xfrm>
          <a:prstGeom prst="straightConnector1">
            <a:avLst/>
          </a:prstGeom>
          <a:noFill/>
          <a:ln w="38100" cap="rnd" cmpd="sng" algn="ctr">
            <a:solidFill>
              <a:schemeClr val="accent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91CA408-F6EA-E94A-AAD6-436ABC9B3798}"/>
              </a:ext>
            </a:extLst>
          </p:cNvPr>
          <p:cNvCxnSpPr/>
          <p:nvPr/>
        </p:nvCxnSpPr>
        <p:spPr bwMode="auto">
          <a:xfrm flipV="1">
            <a:off x="10197282" y="3599271"/>
            <a:ext cx="260124" cy="655042"/>
          </a:xfrm>
          <a:prstGeom prst="straightConnector1">
            <a:avLst/>
          </a:prstGeom>
          <a:noFill/>
          <a:ln w="38100" cap="rnd" cmpd="sng" algn="ctr">
            <a:solidFill>
              <a:schemeClr val="accent1"/>
            </a:solidFill>
            <a:prstDash val="sysDot"/>
            <a:round/>
            <a:headEnd type="none" w="med" len="med"/>
            <a:tailEnd type="arrow"/>
          </a:ln>
          <a:effectLst/>
        </p:spPr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DA4707A0-7507-ED44-9754-F11A9B06FA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2022" y="2951028"/>
            <a:ext cx="1361998" cy="282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6392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1178886" cy="987472"/>
          </a:xfrm>
        </p:spPr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Supervised vs. Unsupervised Learning</a:t>
            </a:r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B7385D76-E902-C144-9EA3-8C78956E47E7}"/>
              </a:ext>
            </a:extLst>
          </p:cNvPr>
          <p:cNvSpPr/>
          <p:nvPr/>
        </p:nvSpPr>
        <p:spPr>
          <a:xfrm>
            <a:off x="1932219" y="1295092"/>
            <a:ext cx="3094086" cy="10308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Supervised Learning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9B9A26E-348B-3C48-B070-4E7A3AFEF7D5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2528830" y="2313285"/>
            <a:ext cx="950432" cy="741865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BD3ADC0-47F7-1946-BAB2-EB6009C660DC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3479261" y="2313285"/>
            <a:ext cx="1096994" cy="731330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EB1E14F-A35A-564F-93EC-518CAEB24E6E}"/>
              </a:ext>
            </a:extLst>
          </p:cNvPr>
          <p:cNvSpPr/>
          <p:nvPr/>
        </p:nvSpPr>
        <p:spPr>
          <a:xfrm>
            <a:off x="1754839" y="3055150"/>
            <a:ext cx="1547981" cy="8044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Regression</a:t>
            </a:r>
            <a:b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(Quantity)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79AFAA65-D91C-874C-BA09-1F0D012A9C26}"/>
              </a:ext>
            </a:extLst>
          </p:cNvPr>
          <p:cNvSpPr/>
          <p:nvPr/>
        </p:nvSpPr>
        <p:spPr>
          <a:xfrm>
            <a:off x="3693916" y="3055150"/>
            <a:ext cx="1761899" cy="8044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Classification</a:t>
            </a:r>
            <a:b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(Category)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3C0F32D7-9E97-1C46-A18A-F12C093BAF67}"/>
              </a:ext>
            </a:extLst>
          </p:cNvPr>
          <p:cNvSpPr/>
          <p:nvPr/>
        </p:nvSpPr>
        <p:spPr>
          <a:xfrm rot="16200000">
            <a:off x="1179710" y="4796317"/>
            <a:ext cx="1324628" cy="44322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48074AE-67B7-0049-8753-69783AA8BF6C}"/>
              </a:ext>
            </a:extLst>
          </p:cNvPr>
          <p:cNvSpPr/>
          <p:nvPr/>
        </p:nvSpPr>
        <p:spPr>
          <a:xfrm rot="16200000">
            <a:off x="1866515" y="4781285"/>
            <a:ext cx="1324629" cy="44322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KNN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A186B446-20E8-3649-9EB0-8397041A43D6}"/>
              </a:ext>
            </a:extLst>
          </p:cNvPr>
          <p:cNvSpPr/>
          <p:nvPr/>
        </p:nvSpPr>
        <p:spPr>
          <a:xfrm rot="16200000">
            <a:off x="2548386" y="4781285"/>
            <a:ext cx="1324630" cy="44322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Neural Net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103F7D2-AF48-2643-9E58-7B0B1F64952B}"/>
              </a:ext>
            </a:extLst>
          </p:cNvPr>
          <p:cNvSpPr/>
          <p:nvPr/>
        </p:nvSpPr>
        <p:spPr>
          <a:xfrm rot="16200000">
            <a:off x="3230257" y="4781284"/>
            <a:ext cx="1324630" cy="44322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Trees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D9086D5F-7127-094F-9E01-3C0E40FF720C}"/>
              </a:ext>
            </a:extLst>
          </p:cNvPr>
          <p:cNvSpPr/>
          <p:nvPr/>
        </p:nvSpPr>
        <p:spPr>
          <a:xfrm rot="16200000">
            <a:off x="3912129" y="4781284"/>
            <a:ext cx="1324630" cy="44322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SVM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DFCF9F-94F4-2A42-8B69-4FC405D7A434}"/>
              </a:ext>
            </a:extLst>
          </p:cNvPr>
          <p:cNvSpPr/>
          <p:nvPr/>
        </p:nvSpPr>
        <p:spPr>
          <a:xfrm rot="16200000">
            <a:off x="4594001" y="4775978"/>
            <a:ext cx="1324631" cy="44322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Logistic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DBA0E58-B914-844E-B030-BD114114CBAE}"/>
              </a:ext>
            </a:extLst>
          </p:cNvPr>
          <p:cNvCxnSpPr>
            <a:cxnSpLocks/>
            <a:stCxn id="62" idx="2"/>
            <a:endCxn id="64" idx="3"/>
          </p:cNvCxnSpPr>
          <p:nvPr/>
        </p:nvCxnSpPr>
        <p:spPr>
          <a:xfrm flipH="1">
            <a:off x="1842024" y="3859612"/>
            <a:ext cx="686805" cy="496003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94E561C-85E1-2F45-8D2A-E4CA54E44CD2}"/>
              </a:ext>
            </a:extLst>
          </p:cNvPr>
          <p:cNvCxnSpPr>
            <a:stCxn id="63" idx="2"/>
            <a:endCxn id="68" idx="3"/>
          </p:cNvCxnSpPr>
          <p:nvPr/>
        </p:nvCxnSpPr>
        <p:spPr>
          <a:xfrm flipH="1">
            <a:off x="4574445" y="3859612"/>
            <a:ext cx="421" cy="480969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FB9FD58-D63E-9846-BB43-9C56A16900D4}"/>
              </a:ext>
            </a:extLst>
          </p:cNvPr>
          <p:cNvCxnSpPr>
            <a:stCxn id="63" idx="2"/>
            <a:endCxn id="69" idx="3"/>
          </p:cNvCxnSpPr>
          <p:nvPr/>
        </p:nvCxnSpPr>
        <p:spPr>
          <a:xfrm>
            <a:off x="4574866" y="3859613"/>
            <a:ext cx="681451" cy="475661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49200E3-6301-0749-8260-41CB7FE618FF}"/>
              </a:ext>
            </a:extLst>
          </p:cNvPr>
          <p:cNvSpPr/>
          <p:nvPr/>
        </p:nvSpPr>
        <p:spPr>
          <a:xfrm rot="16200000">
            <a:off x="7375632" y="4033579"/>
            <a:ext cx="1406507" cy="48884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25DDA1D-C6A6-8849-ADD9-DBB1CB497C13}"/>
              </a:ext>
            </a:extLst>
          </p:cNvPr>
          <p:cNvSpPr/>
          <p:nvPr/>
        </p:nvSpPr>
        <p:spPr>
          <a:xfrm rot="16200000">
            <a:off x="8054527" y="4033579"/>
            <a:ext cx="1406507" cy="48884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PCA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1A01CB0F-98BC-9240-B9D3-F588C291FD3D}"/>
              </a:ext>
            </a:extLst>
          </p:cNvPr>
          <p:cNvSpPr/>
          <p:nvPr/>
        </p:nvSpPr>
        <p:spPr>
          <a:xfrm rot="16200000">
            <a:off x="8761746" y="3967361"/>
            <a:ext cx="1406508" cy="62128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4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Collaborative Filtering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41AD49C-2AD6-A941-8D4B-21791560C221}"/>
              </a:ext>
            </a:extLst>
          </p:cNvPr>
          <p:cNvCxnSpPr>
            <a:endCxn id="74" idx="3"/>
          </p:cNvCxnSpPr>
          <p:nvPr/>
        </p:nvCxnSpPr>
        <p:spPr>
          <a:xfrm flipH="1">
            <a:off x="8078886" y="2839316"/>
            <a:ext cx="678894" cy="735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E9FA42-1741-014B-AEC3-A49DBD959651}"/>
              </a:ext>
            </a:extLst>
          </p:cNvPr>
          <p:cNvCxnSpPr/>
          <p:nvPr/>
        </p:nvCxnSpPr>
        <p:spPr>
          <a:xfrm flipH="1">
            <a:off x="8744338" y="2839317"/>
            <a:ext cx="2580" cy="735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FD70881-6575-9748-AB0F-EA0ABDFBCCCB}"/>
              </a:ext>
            </a:extLst>
          </p:cNvPr>
          <p:cNvCxnSpPr>
            <a:endCxn id="76" idx="3"/>
          </p:cNvCxnSpPr>
          <p:nvPr/>
        </p:nvCxnSpPr>
        <p:spPr>
          <a:xfrm>
            <a:off x="8757779" y="2839317"/>
            <a:ext cx="707222" cy="735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444EA3AF-C840-A446-8A7F-E9455AC704E2}"/>
              </a:ext>
            </a:extLst>
          </p:cNvPr>
          <p:cNvSpPr/>
          <p:nvPr/>
        </p:nvSpPr>
        <p:spPr>
          <a:xfrm>
            <a:off x="2223527" y="4311903"/>
            <a:ext cx="2018347" cy="1538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55DD9A8-F496-794B-8E18-81E7AA6B5F14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3194601" y="3859613"/>
            <a:ext cx="1380264" cy="37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4120392-16EA-A541-B508-FF5640626659}"/>
              </a:ext>
            </a:extLst>
          </p:cNvPr>
          <p:cNvCxnSpPr>
            <a:cxnSpLocks/>
            <a:endCxn id="62" idx="2"/>
          </p:cNvCxnSpPr>
          <p:nvPr/>
        </p:nvCxnSpPr>
        <p:spPr>
          <a:xfrm flipH="1" flipV="1">
            <a:off x="2528830" y="3859613"/>
            <a:ext cx="665772" cy="37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C683AF2B-7BA5-854B-BD69-37580F840D2E}"/>
              </a:ext>
            </a:extLst>
          </p:cNvPr>
          <p:cNvSpPr/>
          <p:nvPr/>
        </p:nvSpPr>
        <p:spPr>
          <a:xfrm>
            <a:off x="1944919" y="1295092"/>
            <a:ext cx="3094086" cy="10308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Supervised Learning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EC636AE-08B6-B745-BC94-EC33D679B607}"/>
              </a:ext>
            </a:extLst>
          </p:cNvPr>
          <p:cNvSpPr/>
          <p:nvPr/>
        </p:nvSpPr>
        <p:spPr>
          <a:xfrm>
            <a:off x="260686" y="1745572"/>
            <a:ext cx="1174480" cy="1278195"/>
          </a:xfrm>
          <a:prstGeom prst="wedgeRoundRectCallout">
            <a:avLst>
              <a:gd name="adj1" fmla="val 83748"/>
              <a:gd name="adj2" fmla="val -50906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 is provided with the correct labels</a:t>
            </a:r>
          </a:p>
        </p:txBody>
      </p: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A3B1BBCD-80A8-0A4B-BE2E-3656B602EE9A}"/>
              </a:ext>
            </a:extLst>
          </p:cNvPr>
          <p:cNvSpPr/>
          <p:nvPr/>
        </p:nvSpPr>
        <p:spPr>
          <a:xfrm>
            <a:off x="10771321" y="2951407"/>
            <a:ext cx="1174480" cy="1278195"/>
          </a:xfrm>
          <a:prstGeom prst="wedgeRoundRectCallout">
            <a:avLst>
              <a:gd name="adj1" fmla="val -78451"/>
              <a:gd name="adj2" fmla="val -5984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 is provided without labels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903B650-E09A-E740-950F-DCAA641F4727}"/>
              </a:ext>
            </a:extLst>
          </p:cNvPr>
          <p:cNvSpPr/>
          <p:nvPr/>
        </p:nvSpPr>
        <p:spPr>
          <a:xfrm>
            <a:off x="7225051" y="1797838"/>
            <a:ext cx="3094086" cy="10308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dirty="0">
                <a:solidFill>
                  <a:schemeClr val="tx1"/>
                </a:solidFill>
                <a:latin typeface="Amazon Ember"/>
                <a:cs typeface="Arial" panose="020B0604020202020204" pitchFamily="34" charset="0"/>
              </a:rPr>
              <a:t>Unsupervised Learning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115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Supervised Learning - Regression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B4B0565-97B9-664B-8BFF-2582F76B5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26585"/>
              </p:ext>
            </p:extLst>
          </p:nvPr>
        </p:nvGraphicFramePr>
        <p:xfrm>
          <a:off x="6152552" y="4521814"/>
          <a:ext cx="5286268" cy="114292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88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Price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Bedrooms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err="1"/>
                        <a:t>SqFootage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baseline="0" dirty="0"/>
                        <a:t>Age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280.000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3292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14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210.030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2465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6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B5EAB447-BBCF-2C4D-85D8-5DEE298E0270}"/>
              </a:ext>
            </a:extLst>
          </p:cNvPr>
          <p:cNvGrpSpPr/>
          <p:nvPr/>
        </p:nvGrpSpPr>
        <p:grpSpPr>
          <a:xfrm>
            <a:off x="6364470" y="3659459"/>
            <a:ext cx="4707591" cy="719465"/>
            <a:chOff x="6605175" y="3743743"/>
            <a:chExt cx="4708817" cy="71965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A62C73-F9C4-7348-8038-4ED5DCA3E9A7}"/>
                </a:ext>
              </a:extLst>
            </p:cNvPr>
            <p:cNvSpPr txBox="1"/>
            <p:nvPr/>
          </p:nvSpPr>
          <p:spPr>
            <a:xfrm>
              <a:off x="8959630" y="3743743"/>
              <a:ext cx="1178528" cy="399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"/>
                  <a:cs typeface="Arial" panose="020B0604020202020204" pitchFamily="34" charset="0"/>
                </a:rPr>
                <a:t>Features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92933A-993A-C845-B3C2-EA7D03989CE6}"/>
                </a:ext>
              </a:extLst>
            </p:cNvPr>
            <p:cNvSpPr txBox="1"/>
            <p:nvPr/>
          </p:nvSpPr>
          <p:spPr>
            <a:xfrm>
              <a:off x="6605175" y="3754159"/>
              <a:ext cx="946093" cy="399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31" name="Left Bracket 30">
              <a:extLst>
                <a:ext uri="{FF2B5EF4-FFF2-40B4-BE49-F238E27FC236}">
                  <a16:creationId xmlns:a16="http://schemas.microsoft.com/office/drawing/2014/main" id="{624CABEE-6B49-8742-8135-75581B69D2D4}"/>
                </a:ext>
              </a:extLst>
            </p:cNvPr>
            <p:cNvSpPr/>
            <p:nvPr/>
          </p:nvSpPr>
          <p:spPr>
            <a:xfrm rot="5400000">
              <a:off x="9490009" y="2610530"/>
              <a:ext cx="274320" cy="3373647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"/>
              </a:endParaRPr>
            </a:p>
          </p:txBody>
        </p:sp>
        <p:sp>
          <p:nvSpPr>
            <p:cNvPr id="32" name="Left Bracket 31">
              <a:extLst>
                <a:ext uri="{FF2B5EF4-FFF2-40B4-BE49-F238E27FC236}">
                  <a16:creationId xmlns:a16="http://schemas.microsoft.com/office/drawing/2014/main" id="{7169E275-E68D-7148-908F-E6BE07512FCB}"/>
                </a:ext>
              </a:extLst>
            </p:cNvPr>
            <p:cNvSpPr/>
            <p:nvPr/>
          </p:nvSpPr>
          <p:spPr>
            <a:xfrm rot="5400000">
              <a:off x="6902636" y="4038199"/>
              <a:ext cx="301752" cy="54864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3463EC-25BC-6948-8200-5ACD1154A924}"/>
              </a:ext>
            </a:extLst>
          </p:cNvPr>
          <p:cNvGrpSpPr/>
          <p:nvPr/>
        </p:nvGrpSpPr>
        <p:grpSpPr>
          <a:xfrm>
            <a:off x="6500799" y="1287249"/>
            <a:ext cx="4938020" cy="2230418"/>
            <a:chOff x="6500904" y="1409787"/>
            <a:chExt cx="4321771" cy="1790320"/>
          </a:xfrm>
          <a:solidFill>
            <a:schemeClr val="bg2">
              <a:lumMod val="50000"/>
            </a:schemeClr>
          </a:solidFill>
        </p:grpSpPr>
        <p:sp>
          <p:nvSpPr>
            <p:cNvPr id="34" name="Flowchart: Connector 29">
              <a:extLst>
                <a:ext uri="{FF2B5EF4-FFF2-40B4-BE49-F238E27FC236}">
                  <a16:creationId xmlns:a16="http://schemas.microsoft.com/office/drawing/2014/main" id="{059733E4-0299-0549-B561-78E4430C3666}"/>
                </a:ext>
              </a:extLst>
            </p:cNvPr>
            <p:cNvSpPr/>
            <p:nvPr/>
          </p:nvSpPr>
          <p:spPr>
            <a:xfrm>
              <a:off x="6737686" y="2792528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5" name="Flowchart: Connector 30">
              <a:extLst>
                <a:ext uri="{FF2B5EF4-FFF2-40B4-BE49-F238E27FC236}">
                  <a16:creationId xmlns:a16="http://schemas.microsoft.com/office/drawing/2014/main" id="{821467F1-1F1C-0644-A30C-052480571DA8}"/>
                </a:ext>
              </a:extLst>
            </p:cNvPr>
            <p:cNvSpPr/>
            <p:nvPr/>
          </p:nvSpPr>
          <p:spPr>
            <a:xfrm>
              <a:off x="6957751" y="2922069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6" name="Flowchart: Connector 31">
              <a:extLst>
                <a:ext uri="{FF2B5EF4-FFF2-40B4-BE49-F238E27FC236}">
                  <a16:creationId xmlns:a16="http://schemas.microsoft.com/office/drawing/2014/main" id="{53CDF8D7-2B43-6D48-B172-9B16AA8D119D}"/>
                </a:ext>
              </a:extLst>
            </p:cNvPr>
            <p:cNvSpPr/>
            <p:nvPr/>
          </p:nvSpPr>
          <p:spPr>
            <a:xfrm>
              <a:off x="7082169" y="2746809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7" name="Flowchart: Connector 32">
              <a:extLst>
                <a:ext uri="{FF2B5EF4-FFF2-40B4-BE49-F238E27FC236}">
                  <a16:creationId xmlns:a16="http://schemas.microsoft.com/office/drawing/2014/main" id="{93B85AE0-E17C-7748-8308-BC24D6686C4C}"/>
                </a:ext>
              </a:extLst>
            </p:cNvPr>
            <p:cNvSpPr/>
            <p:nvPr/>
          </p:nvSpPr>
          <p:spPr>
            <a:xfrm>
              <a:off x="7327233" y="2815388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8" name="Flowchart: Connector 33">
              <a:extLst>
                <a:ext uri="{FF2B5EF4-FFF2-40B4-BE49-F238E27FC236}">
                  <a16:creationId xmlns:a16="http://schemas.microsoft.com/office/drawing/2014/main" id="{A48DF007-F0DB-8D4E-A967-2812F687F744}"/>
                </a:ext>
              </a:extLst>
            </p:cNvPr>
            <p:cNvSpPr/>
            <p:nvPr/>
          </p:nvSpPr>
          <p:spPr>
            <a:xfrm>
              <a:off x="7383381" y="2367252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9" name="Flowchart: Connector 34">
              <a:extLst>
                <a:ext uri="{FF2B5EF4-FFF2-40B4-BE49-F238E27FC236}">
                  <a16:creationId xmlns:a16="http://schemas.microsoft.com/office/drawing/2014/main" id="{6A176811-AA6C-D848-803B-5EA604D775DF}"/>
                </a:ext>
              </a:extLst>
            </p:cNvPr>
            <p:cNvSpPr/>
            <p:nvPr/>
          </p:nvSpPr>
          <p:spPr>
            <a:xfrm>
              <a:off x="7754354" y="2590799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0" name="Flowchart: Connector 35">
              <a:extLst>
                <a:ext uri="{FF2B5EF4-FFF2-40B4-BE49-F238E27FC236}">
                  <a16:creationId xmlns:a16="http://schemas.microsoft.com/office/drawing/2014/main" id="{49287ED7-B1D7-5E47-9FF9-3070DB1D107B}"/>
                </a:ext>
              </a:extLst>
            </p:cNvPr>
            <p:cNvSpPr/>
            <p:nvPr/>
          </p:nvSpPr>
          <p:spPr>
            <a:xfrm>
              <a:off x="8029075" y="2647346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1" name="Flowchart: Connector 36">
              <a:extLst>
                <a:ext uri="{FF2B5EF4-FFF2-40B4-BE49-F238E27FC236}">
                  <a16:creationId xmlns:a16="http://schemas.microsoft.com/office/drawing/2014/main" id="{D8762F84-3D95-244E-8487-DC6842486A67}"/>
                </a:ext>
              </a:extLst>
            </p:cNvPr>
            <p:cNvSpPr/>
            <p:nvPr/>
          </p:nvSpPr>
          <p:spPr>
            <a:xfrm>
              <a:off x="7964907" y="2367251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2" name="Flowchart: Connector 38">
              <a:extLst>
                <a:ext uri="{FF2B5EF4-FFF2-40B4-BE49-F238E27FC236}">
                  <a16:creationId xmlns:a16="http://schemas.microsoft.com/office/drawing/2014/main" id="{3A2F4627-5611-2B4E-8B6A-DD503CE84C1F}"/>
                </a:ext>
              </a:extLst>
            </p:cNvPr>
            <p:cNvSpPr/>
            <p:nvPr/>
          </p:nvSpPr>
          <p:spPr>
            <a:xfrm>
              <a:off x="8275723" y="2160008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3" name="Flowchart: Connector 40">
              <a:extLst>
                <a:ext uri="{FF2B5EF4-FFF2-40B4-BE49-F238E27FC236}">
                  <a16:creationId xmlns:a16="http://schemas.microsoft.com/office/drawing/2014/main" id="{C7496CBE-3468-8C40-A1F8-0F0133542EBE}"/>
                </a:ext>
              </a:extLst>
            </p:cNvPr>
            <p:cNvSpPr/>
            <p:nvPr/>
          </p:nvSpPr>
          <p:spPr>
            <a:xfrm>
              <a:off x="8215565" y="2321532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4" name="Flowchart: Connector 41">
              <a:extLst>
                <a:ext uri="{FF2B5EF4-FFF2-40B4-BE49-F238E27FC236}">
                  <a16:creationId xmlns:a16="http://schemas.microsoft.com/office/drawing/2014/main" id="{338BC87A-4728-9D4E-A598-06496FD6286E}"/>
                </a:ext>
              </a:extLst>
            </p:cNvPr>
            <p:cNvSpPr/>
            <p:nvPr/>
          </p:nvSpPr>
          <p:spPr>
            <a:xfrm>
              <a:off x="8247649" y="2395724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5" name="Flowchart: Connector 42">
              <a:extLst>
                <a:ext uri="{FF2B5EF4-FFF2-40B4-BE49-F238E27FC236}">
                  <a16:creationId xmlns:a16="http://schemas.microsoft.com/office/drawing/2014/main" id="{6BAB75B9-21BA-EA4D-8309-7F1919A1316A}"/>
                </a:ext>
              </a:extLst>
            </p:cNvPr>
            <p:cNvSpPr/>
            <p:nvPr/>
          </p:nvSpPr>
          <p:spPr>
            <a:xfrm>
              <a:off x="8775688" y="2371262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6" name="Flowchart: Connector 43">
              <a:extLst>
                <a:ext uri="{FF2B5EF4-FFF2-40B4-BE49-F238E27FC236}">
                  <a16:creationId xmlns:a16="http://schemas.microsoft.com/office/drawing/2014/main" id="{69405D39-943F-0945-A111-84B43D85BD90}"/>
                </a:ext>
              </a:extLst>
            </p:cNvPr>
            <p:cNvSpPr/>
            <p:nvPr/>
          </p:nvSpPr>
          <p:spPr>
            <a:xfrm>
              <a:off x="8710169" y="2125645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7" name="Flowchart: Connector 44">
              <a:extLst>
                <a:ext uri="{FF2B5EF4-FFF2-40B4-BE49-F238E27FC236}">
                  <a16:creationId xmlns:a16="http://schemas.microsoft.com/office/drawing/2014/main" id="{3F98BB72-3501-EA49-AD78-C2211A1DB3D1}"/>
                </a:ext>
              </a:extLst>
            </p:cNvPr>
            <p:cNvSpPr/>
            <p:nvPr/>
          </p:nvSpPr>
          <p:spPr>
            <a:xfrm>
              <a:off x="8650011" y="2263405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8" name="Flowchart: Connector 45">
              <a:extLst>
                <a:ext uri="{FF2B5EF4-FFF2-40B4-BE49-F238E27FC236}">
                  <a16:creationId xmlns:a16="http://schemas.microsoft.com/office/drawing/2014/main" id="{05E4C5E3-FD9A-B141-B76B-5ECE85816B93}"/>
                </a:ext>
              </a:extLst>
            </p:cNvPr>
            <p:cNvSpPr/>
            <p:nvPr/>
          </p:nvSpPr>
          <p:spPr>
            <a:xfrm>
              <a:off x="8840512" y="1872539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9" name="Flowchart: Connector 46">
              <a:extLst>
                <a:ext uri="{FF2B5EF4-FFF2-40B4-BE49-F238E27FC236}">
                  <a16:creationId xmlns:a16="http://schemas.microsoft.com/office/drawing/2014/main" id="{0EE8E15D-6878-724C-8F51-4FB61F0FB364}"/>
                </a:ext>
              </a:extLst>
            </p:cNvPr>
            <p:cNvSpPr/>
            <p:nvPr/>
          </p:nvSpPr>
          <p:spPr>
            <a:xfrm>
              <a:off x="9151286" y="2075916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50" name="Flowchart: Connector 47">
              <a:extLst>
                <a:ext uri="{FF2B5EF4-FFF2-40B4-BE49-F238E27FC236}">
                  <a16:creationId xmlns:a16="http://schemas.microsoft.com/office/drawing/2014/main" id="{9333EB33-FD3B-7349-80F9-EFA2CE9409BF}"/>
                </a:ext>
              </a:extLst>
            </p:cNvPr>
            <p:cNvSpPr/>
            <p:nvPr/>
          </p:nvSpPr>
          <p:spPr>
            <a:xfrm>
              <a:off x="9537688" y="2022015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51" name="Flowchart: Connector 70">
              <a:extLst>
                <a:ext uri="{FF2B5EF4-FFF2-40B4-BE49-F238E27FC236}">
                  <a16:creationId xmlns:a16="http://schemas.microsoft.com/office/drawing/2014/main" id="{08223F71-3238-C541-BA16-F96DF7129207}"/>
                </a:ext>
              </a:extLst>
            </p:cNvPr>
            <p:cNvSpPr/>
            <p:nvPr/>
          </p:nvSpPr>
          <p:spPr>
            <a:xfrm>
              <a:off x="9375961" y="2298672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52" name="Flowchart: Connector 71">
              <a:extLst>
                <a:ext uri="{FF2B5EF4-FFF2-40B4-BE49-F238E27FC236}">
                  <a16:creationId xmlns:a16="http://schemas.microsoft.com/office/drawing/2014/main" id="{5EEEADEE-35E6-2C40-8C16-BA817AF5F0C1}"/>
                </a:ext>
              </a:extLst>
            </p:cNvPr>
            <p:cNvSpPr/>
            <p:nvPr/>
          </p:nvSpPr>
          <p:spPr>
            <a:xfrm>
              <a:off x="9490217" y="1594034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53" name="Flowchart: Connector 72">
              <a:extLst>
                <a:ext uri="{FF2B5EF4-FFF2-40B4-BE49-F238E27FC236}">
                  <a16:creationId xmlns:a16="http://schemas.microsoft.com/office/drawing/2014/main" id="{4AD33ADB-DAC3-E544-9BC8-DE8AE60E2C4D}"/>
                </a:ext>
              </a:extLst>
            </p:cNvPr>
            <p:cNvSpPr/>
            <p:nvPr/>
          </p:nvSpPr>
          <p:spPr>
            <a:xfrm>
              <a:off x="9814414" y="1682765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54" name="Flowchart: Connector 73">
              <a:extLst>
                <a:ext uri="{FF2B5EF4-FFF2-40B4-BE49-F238E27FC236}">
                  <a16:creationId xmlns:a16="http://schemas.microsoft.com/office/drawing/2014/main" id="{F60EBA98-0B9A-694F-8FD9-59AB08E16E93}"/>
                </a:ext>
              </a:extLst>
            </p:cNvPr>
            <p:cNvSpPr/>
            <p:nvPr/>
          </p:nvSpPr>
          <p:spPr>
            <a:xfrm>
              <a:off x="10219477" y="1409787"/>
              <a:ext cx="73152" cy="73152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BD5955D-0258-C742-ADE2-E7B8360F616B}"/>
                </a:ext>
              </a:extLst>
            </p:cNvPr>
            <p:cNvCxnSpPr/>
            <p:nvPr/>
          </p:nvCxnSpPr>
          <p:spPr>
            <a:xfrm flipV="1">
              <a:off x="6500904" y="1577694"/>
              <a:ext cx="4226236" cy="1390095"/>
            </a:xfrm>
            <a:prstGeom prst="line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4F1A7DF-5048-134E-9211-D5D5E82716B8}"/>
                </a:ext>
              </a:extLst>
            </p:cNvPr>
            <p:cNvCxnSpPr/>
            <p:nvPr/>
          </p:nvCxnSpPr>
          <p:spPr>
            <a:xfrm flipV="1">
              <a:off x="6500904" y="1409787"/>
              <a:ext cx="0" cy="1790320"/>
            </a:xfrm>
            <a:prstGeom prst="line">
              <a:avLst/>
            </a:prstGeom>
            <a:grpFill/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2FF2237-4F8F-2D48-B737-F7C0C2874FCC}"/>
                </a:ext>
              </a:extLst>
            </p:cNvPr>
            <p:cNvCxnSpPr/>
            <p:nvPr/>
          </p:nvCxnSpPr>
          <p:spPr>
            <a:xfrm>
              <a:off x="6500904" y="3189569"/>
              <a:ext cx="4321771" cy="0"/>
            </a:xfrm>
            <a:prstGeom prst="line">
              <a:avLst/>
            </a:prstGeom>
            <a:grpFill/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1A1FDA3-0BBA-D54A-AE18-0C4833AE684A}"/>
              </a:ext>
            </a:extLst>
          </p:cNvPr>
          <p:cNvSpPr/>
          <p:nvPr/>
        </p:nvSpPr>
        <p:spPr>
          <a:xfrm>
            <a:off x="1944919" y="1295092"/>
            <a:ext cx="3094086" cy="103089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Supervised Learning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DA0D71A-73D8-BE47-ACC7-18C2E52F6946}"/>
              </a:ext>
            </a:extLst>
          </p:cNvPr>
          <p:cNvCxnSpPr>
            <a:stCxn id="58" idx="2"/>
            <a:endCxn id="85" idx="0"/>
          </p:cNvCxnSpPr>
          <p:nvPr/>
        </p:nvCxnSpPr>
        <p:spPr>
          <a:xfrm flipH="1">
            <a:off x="2541530" y="2325985"/>
            <a:ext cx="950432" cy="741865"/>
          </a:xfrm>
          <a:prstGeom prst="lin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B4B0D88-1030-E24F-87F1-58ADA21DA510}"/>
              </a:ext>
            </a:extLst>
          </p:cNvPr>
          <p:cNvCxnSpPr>
            <a:stCxn id="58" idx="2"/>
            <a:endCxn id="86" idx="0"/>
          </p:cNvCxnSpPr>
          <p:nvPr/>
        </p:nvCxnSpPr>
        <p:spPr>
          <a:xfrm>
            <a:off x="3491961" y="2325985"/>
            <a:ext cx="1096994" cy="731330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00C76F1F-51F5-334F-AE3F-E9ECAA4A327A}"/>
              </a:ext>
            </a:extLst>
          </p:cNvPr>
          <p:cNvSpPr/>
          <p:nvPr/>
        </p:nvSpPr>
        <p:spPr>
          <a:xfrm>
            <a:off x="1767539" y="3067850"/>
            <a:ext cx="1547981" cy="80446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Regression</a:t>
            </a:r>
            <a:b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(Quantity)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6F20F99F-DBB9-7448-9C66-1611E8C4151F}"/>
              </a:ext>
            </a:extLst>
          </p:cNvPr>
          <p:cNvSpPr/>
          <p:nvPr/>
        </p:nvSpPr>
        <p:spPr>
          <a:xfrm>
            <a:off x="3706616" y="3067850"/>
            <a:ext cx="1761899" cy="8044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Classification</a:t>
            </a:r>
            <a:b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(Category)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C5C92B9-0CA0-6045-838F-438DC9F51DC2}"/>
              </a:ext>
            </a:extLst>
          </p:cNvPr>
          <p:cNvSpPr/>
          <p:nvPr/>
        </p:nvSpPr>
        <p:spPr>
          <a:xfrm rot="16200000">
            <a:off x="1192410" y="4809017"/>
            <a:ext cx="1324628" cy="4432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9535878E-F23D-0F41-86C0-63B0BD122C11}"/>
              </a:ext>
            </a:extLst>
          </p:cNvPr>
          <p:cNvSpPr/>
          <p:nvPr/>
        </p:nvSpPr>
        <p:spPr>
          <a:xfrm rot="16200000">
            <a:off x="1879215" y="4793985"/>
            <a:ext cx="1324629" cy="4432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KNN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3DEE434-8F63-6744-9567-272F50A043A8}"/>
              </a:ext>
            </a:extLst>
          </p:cNvPr>
          <p:cNvSpPr/>
          <p:nvPr/>
        </p:nvSpPr>
        <p:spPr>
          <a:xfrm rot="16200000">
            <a:off x="2561086" y="4793985"/>
            <a:ext cx="1324630" cy="4432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Neural Net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10F66532-9A21-F040-85D2-E04D9D39CBA1}"/>
              </a:ext>
            </a:extLst>
          </p:cNvPr>
          <p:cNvSpPr/>
          <p:nvPr/>
        </p:nvSpPr>
        <p:spPr>
          <a:xfrm rot="16200000">
            <a:off x="3242957" y="4793984"/>
            <a:ext cx="1324630" cy="4432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Trees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9A48839A-B4D6-C542-A661-55B19F2CDFD5}"/>
              </a:ext>
            </a:extLst>
          </p:cNvPr>
          <p:cNvSpPr/>
          <p:nvPr/>
        </p:nvSpPr>
        <p:spPr>
          <a:xfrm rot="16200000">
            <a:off x="3924829" y="4793984"/>
            <a:ext cx="1324630" cy="44322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SVM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F205D38-2BE6-994A-BCCF-481BCA6B65A5}"/>
              </a:ext>
            </a:extLst>
          </p:cNvPr>
          <p:cNvSpPr/>
          <p:nvPr/>
        </p:nvSpPr>
        <p:spPr>
          <a:xfrm rot="16200000">
            <a:off x="4606701" y="4788678"/>
            <a:ext cx="1324631" cy="44322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Logistic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96A2E1-1019-BD43-B8E6-DC34DA7D853B}"/>
              </a:ext>
            </a:extLst>
          </p:cNvPr>
          <p:cNvCxnSpPr>
            <a:cxnSpLocks/>
            <a:stCxn id="85" idx="2"/>
            <a:endCxn id="87" idx="3"/>
          </p:cNvCxnSpPr>
          <p:nvPr/>
        </p:nvCxnSpPr>
        <p:spPr>
          <a:xfrm flipH="1">
            <a:off x="1854724" y="3872312"/>
            <a:ext cx="686805" cy="496003"/>
          </a:xfrm>
          <a:prstGeom prst="lin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ABF79A3-B62D-7841-834E-8B017EBF54F4}"/>
              </a:ext>
            </a:extLst>
          </p:cNvPr>
          <p:cNvCxnSpPr>
            <a:stCxn id="86" idx="2"/>
            <a:endCxn id="91" idx="3"/>
          </p:cNvCxnSpPr>
          <p:nvPr/>
        </p:nvCxnSpPr>
        <p:spPr>
          <a:xfrm flipH="1">
            <a:off x="4587145" y="3872312"/>
            <a:ext cx="421" cy="480969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D8F29BD-F46F-B540-9944-62CC205E3A67}"/>
              </a:ext>
            </a:extLst>
          </p:cNvPr>
          <p:cNvCxnSpPr>
            <a:stCxn id="86" idx="2"/>
            <a:endCxn id="92" idx="3"/>
          </p:cNvCxnSpPr>
          <p:nvPr/>
        </p:nvCxnSpPr>
        <p:spPr>
          <a:xfrm>
            <a:off x="4587566" y="3872313"/>
            <a:ext cx="681451" cy="475661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B571D5BF-E60D-3C4C-B272-D903C7126DBB}"/>
              </a:ext>
            </a:extLst>
          </p:cNvPr>
          <p:cNvSpPr/>
          <p:nvPr/>
        </p:nvSpPr>
        <p:spPr>
          <a:xfrm>
            <a:off x="2198127" y="4248403"/>
            <a:ext cx="2018347" cy="15384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BA085DC-249C-824B-A95B-A305A470DD28}"/>
              </a:ext>
            </a:extLst>
          </p:cNvPr>
          <p:cNvCxnSpPr>
            <a:stCxn id="96" idx="0"/>
            <a:endCxn id="86" idx="2"/>
          </p:cNvCxnSpPr>
          <p:nvPr/>
        </p:nvCxnSpPr>
        <p:spPr>
          <a:xfrm flipV="1">
            <a:off x="3207301" y="3872313"/>
            <a:ext cx="1380264" cy="37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4FDBBBF-0C3B-BF4B-93E5-D0A96FD7618E}"/>
              </a:ext>
            </a:extLst>
          </p:cNvPr>
          <p:cNvCxnSpPr>
            <a:stCxn id="96" idx="0"/>
            <a:endCxn id="85" idx="2"/>
          </p:cNvCxnSpPr>
          <p:nvPr/>
        </p:nvCxnSpPr>
        <p:spPr>
          <a:xfrm flipH="1" flipV="1">
            <a:off x="2541530" y="3872313"/>
            <a:ext cx="665772" cy="3760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ular Callout 58">
            <a:extLst>
              <a:ext uri="{FF2B5EF4-FFF2-40B4-BE49-F238E27FC236}">
                <a16:creationId xmlns:a16="http://schemas.microsoft.com/office/drawing/2014/main" id="{17891A20-FA70-4748-B628-467EF2796D6A}"/>
              </a:ext>
            </a:extLst>
          </p:cNvPr>
          <p:cNvSpPr/>
          <p:nvPr/>
        </p:nvSpPr>
        <p:spPr>
          <a:xfrm>
            <a:off x="260686" y="1745572"/>
            <a:ext cx="1174480" cy="1278195"/>
          </a:xfrm>
          <a:prstGeom prst="wedgeRoundRectCallout">
            <a:avLst>
              <a:gd name="adj1" fmla="val 83748"/>
              <a:gd name="adj2" fmla="val -50906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 is provided with the correct labels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2792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Supervised Learning - Classification</a:t>
            </a:r>
          </a:p>
        </p:txBody>
      </p:sp>
      <p:sp>
        <p:nvSpPr>
          <p:cNvPr id="59" name="5-Point Star 58">
            <a:extLst>
              <a:ext uri="{FF2B5EF4-FFF2-40B4-BE49-F238E27FC236}">
                <a16:creationId xmlns:a16="http://schemas.microsoft.com/office/drawing/2014/main" id="{A8D898F7-968E-DF4C-A7CA-B2A3BC73EDFD}"/>
              </a:ext>
            </a:extLst>
          </p:cNvPr>
          <p:cNvSpPr/>
          <p:nvPr/>
        </p:nvSpPr>
        <p:spPr>
          <a:xfrm>
            <a:off x="6756706" y="1767732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0" name="5-Point Star 59">
            <a:extLst>
              <a:ext uri="{FF2B5EF4-FFF2-40B4-BE49-F238E27FC236}">
                <a16:creationId xmlns:a16="http://schemas.microsoft.com/office/drawing/2014/main" id="{AEDBFAB6-3289-6344-85EC-818BF5AA7625}"/>
              </a:ext>
            </a:extLst>
          </p:cNvPr>
          <p:cNvSpPr/>
          <p:nvPr/>
        </p:nvSpPr>
        <p:spPr>
          <a:xfrm>
            <a:off x="6825433" y="2143209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6D0B6E09-D29F-2E40-824D-1E1003FFCC22}"/>
              </a:ext>
            </a:extLst>
          </p:cNvPr>
          <p:cNvSpPr/>
          <p:nvPr/>
        </p:nvSpPr>
        <p:spPr>
          <a:xfrm>
            <a:off x="7054227" y="2392071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2" name="5-Point Star 61">
            <a:extLst>
              <a:ext uri="{FF2B5EF4-FFF2-40B4-BE49-F238E27FC236}">
                <a16:creationId xmlns:a16="http://schemas.microsoft.com/office/drawing/2014/main" id="{F8E1200F-A093-464F-A1A0-226E5D56FD52}"/>
              </a:ext>
            </a:extLst>
          </p:cNvPr>
          <p:cNvSpPr/>
          <p:nvPr/>
        </p:nvSpPr>
        <p:spPr>
          <a:xfrm>
            <a:off x="7326912" y="2815547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3" name="5-Point Star 62">
            <a:extLst>
              <a:ext uri="{FF2B5EF4-FFF2-40B4-BE49-F238E27FC236}">
                <a16:creationId xmlns:a16="http://schemas.microsoft.com/office/drawing/2014/main" id="{B662E87A-076E-8D4D-9D85-CC4FC3EFD403}"/>
              </a:ext>
            </a:extLst>
          </p:cNvPr>
          <p:cNvSpPr/>
          <p:nvPr/>
        </p:nvSpPr>
        <p:spPr>
          <a:xfrm>
            <a:off x="7383045" y="2367528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4" name="5-Point Star 63">
            <a:extLst>
              <a:ext uri="{FF2B5EF4-FFF2-40B4-BE49-F238E27FC236}">
                <a16:creationId xmlns:a16="http://schemas.microsoft.com/office/drawing/2014/main" id="{62B91419-70FF-0C4A-A86F-35A47158AB9B}"/>
              </a:ext>
            </a:extLst>
          </p:cNvPr>
          <p:cNvSpPr/>
          <p:nvPr/>
        </p:nvSpPr>
        <p:spPr>
          <a:xfrm>
            <a:off x="7753922" y="2591017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5" name="5-Point Star 64">
            <a:extLst>
              <a:ext uri="{FF2B5EF4-FFF2-40B4-BE49-F238E27FC236}">
                <a16:creationId xmlns:a16="http://schemas.microsoft.com/office/drawing/2014/main" id="{2B6E9058-21F8-6744-974F-5922462BA09E}"/>
              </a:ext>
            </a:extLst>
          </p:cNvPr>
          <p:cNvSpPr/>
          <p:nvPr/>
        </p:nvSpPr>
        <p:spPr>
          <a:xfrm>
            <a:off x="8028571" y="2647549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6" name="5-Point Star 65">
            <a:extLst>
              <a:ext uri="{FF2B5EF4-FFF2-40B4-BE49-F238E27FC236}">
                <a16:creationId xmlns:a16="http://schemas.microsoft.com/office/drawing/2014/main" id="{E743DFC5-E548-A547-9A42-1CBDF35CB6D7}"/>
              </a:ext>
            </a:extLst>
          </p:cNvPr>
          <p:cNvSpPr/>
          <p:nvPr/>
        </p:nvSpPr>
        <p:spPr>
          <a:xfrm>
            <a:off x="7158880" y="2066497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7" name="5-Point Star 66">
            <a:extLst>
              <a:ext uri="{FF2B5EF4-FFF2-40B4-BE49-F238E27FC236}">
                <a16:creationId xmlns:a16="http://schemas.microsoft.com/office/drawing/2014/main" id="{8C7F9370-7E90-D747-8AF3-F9E555E2468D}"/>
              </a:ext>
            </a:extLst>
          </p:cNvPr>
          <p:cNvSpPr/>
          <p:nvPr/>
        </p:nvSpPr>
        <p:spPr>
          <a:xfrm>
            <a:off x="8275155" y="2160338"/>
            <a:ext cx="172307" cy="161673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8" name="5-Point Star 67">
            <a:extLst>
              <a:ext uri="{FF2B5EF4-FFF2-40B4-BE49-F238E27FC236}">
                <a16:creationId xmlns:a16="http://schemas.microsoft.com/office/drawing/2014/main" id="{8DA880FF-E36E-7A4F-A118-CC3EE294BCCA}"/>
              </a:ext>
            </a:extLst>
          </p:cNvPr>
          <p:cNvSpPr/>
          <p:nvPr/>
        </p:nvSpPr>
        <p:spPr>
          <a:xfrm>
            <a:off x="7432924" y="2513862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9" name="5-Point Star 68">
            <a:extLst>
              <a:ext uri="{FF2B5EF4-FFF2-40B4-BE49-F238E27FC236}">
                <a16:creationId xmlns:a16="http://schemas.microsoft.com/office/drawing/2014/main" id="{E9B974C7-F687-3B4B-86F6-0710DEDB8928}"/>
              </a:ext>
            </a:extLst>
          </p:cNvPr>
          <p:cNvSpPr/>
          <p:nvPr/>
        </p:nvSpPr>
        <p:spPr>
          <a:xfrm>
            <a:off x="7593213" y="2083691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0" name="Flowchart: Connector 42">
            <a:extLst>
              <a:ext uri="{FF2B5EF4-FFF2-40B4-BE49-F238E27FC236}">
                <a16:creationId xmlns:a16="http://schemas.microsoft.com/office/drawing/2014/main" id="{1C878465-F802-604A-B519-56E9E8D498F0}"/>
              </a:ext>
            </a:extLst>
          </p:cNvPr>
          <p:cNvSpPr/>
          <p:nvPr/>
        </p:nvSpPr>
        <p:spPr>
          <a:xfrm>
            <a:off x="9278020" y="2190576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1" name="5-Point Star 70">
            <a:extLst>
              <a:ext uri="{FF2B5EF4-FFF2-40B4-BE49-F238E27FC236}">
                <a16:creationId xmlns:a16="http://schemas.microsoft.com/office/drawing/2014/main" id="{A025B72E-F19A-774D-BF84-F6D7BD80D4CA}"/>
              </a:ext>
            </a:extLst>
          </p:cNvPr>
          <p:cNvSpPr/>
          <p:nvPr/>
        </p:nvSpPr>
        <p:spPr>
          <a:xfrm>
            <a:off x="7885366" y="2355505"/>
            <a:ext cx="365097" cy="342564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2" name="Flowchart: Connector 44">
            <a:extLst>
              <a:ext uri="{FF2B5EF4-FFF2-40B4-BE49-F238E27FC236}">
                <a16:creationId xmlns:a16="http://schemas.microsoft.com/office/drawing/2014/main" id="{F1FD7801-E76F-384C-A072-CA46DD24D4F1}"/>
              </a:ext>
            </a:extLst>
          </p:cNvPr>
          <p:cNvSpPr/>
          <p:nvPr/>
        </p:nvSpPr>
        <p:spPr>
          <a:xfrm>
            <a:off x="8649345" y="2263709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3" name="Flowchart: Connector 45">
            <a:extLst>
              <a:ext uri="{FF2B5EF4-FFF2-40B4-BE49-F238E27FC236}">
                <a16:creationId xmlns:a16="http://schemas.microsoft.com/office/drawing/2014/main" id="{8A6E8369-6289-934E-984A-D50F38829168}"/>
              </a:ext>
            </a:extLst>
          </p:cNvPr>
          <p:cNvSpPr/>
          <p:nvPr/>
        </p:nvSpPr>
        <p:spPr>
          <a:xfrm>
            <a:off x="8685912" y="2022381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4" name="Flowchart: Connector 46">
            <a:extLst>
              <a:ext uri="{FF2B5EF4-FFF2-40B4-BE49-F238E27FC236}">
                <a16:creationId xmlns:a16="http://schemas.microsoft.com/office/drawing/2014/main" id="{84E7DB36-EBA9-9C42-8CF6-45BE63BF19E8}"/>
              </a:ext>
            </a:extLst>
          </p:cNvPr>
          <p:cNvSpPr/>
          <p:nvPr/>
        </p:nvSpPr>
        <p:spPr>
          <a:xfrm>
            <a:off x="8847081" y="2444873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5" name="Flowchart: Connector 47">
            <a:extLst>
              <a:ext uri="{FF2B5EF4-FFF2-40B4-BE49-F238E27FC236}">
                <a16:creationId xmlns:a16="http://schemas.microsoft.com/office/drawing/2014/main" id="{A84C1CDE-5C2C-9243-A070-5EA07EEA215F}"/>
              </a:ext>
            </a:extLst>
          </p:cNvPr>
          <p:cNvSpPr/>
          <p:nvPr/>
        </p:nvSpPr>
        <p:spPr>
          <a:xfrm>
            <a:off x="8730919" y="2553013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6" name="Flowchart: Connector 70">
            <a:extLst>
              <a:ext uri="{FF2B5EF4-FFF2-40B4-BE49-F238E27FC236}">
                <a16:creationId xmlns:a16="http://schemas.microsoft.com/office/drawing/2014/main" id="{9E31E279-4E50-3E40-A8A4-A90A84CEE3B1}"/>
              </a:ext>
            </a:extLst>
          </p:cNvPr>
          <p:cNvSpPr/>
          <p:nvPr/>
        </p:nvSpPr>
        <p:spPr>
          <a:xfrm>
            <a:off x="9589683" y="1767733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7" name="Flowchart: Connector 71">
            <a:extLst>
              <a:ext uri="{FF2B5EF4-FFF2-40B4-BE49-F238E27FC236}">
                <a16:creationId xmlns:a16="http://schemas.microsoft.com/office/drawing/2014/main" id="{095A2F90-9826-154E-8C9E-EEF4E1D0A4C6}"/>
              </a:ext>
            </a:extLst>
          </p:cNvPr>
          <p:cNvSpPr/>
          <p:nvPr/>
        </p:nvSpPr>
        <p:spPr>
          <a:xfrm>
            <a:off x="8510667" y="1537865"/>
            <a:ext cx="73133" cy="73133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8" name="Flowchart: Connector 72">
            <a:extLst>
              <a:ext uri="{FF2B5EF4-FFF2-40B4-BE49-F238E27FC236}">
                <a16:creationId xmlns:a16="http://schemas.microsoft.com/office/drawing/2014/main" id="{8787E227-C965-474E-BF3A-E79895AFC9EA}"/>
              </a:ext>
            </a:extLst>
          </p:cNvPr>
          <p:cNvSpPr/>
          <p:nvPr/>
        </p:nvSpPr>
        <p:spPr>
          <a:xfrm>
            <a:off x="8964799" y="1684404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79" name="Flowchart: Connector 73">
            <a:extLst>
              <a:ext uri="{FF2B5EF4-FFF2-40B4-BE49-F238E27FC236}">
                <a16:creationId xmlns:a16="http://schemas.microsoft.com/office/drawing/2014/main" id="{C19BB98A-9A20-6943-9213-E11589184F14}"/>
              </a:ext>
            </a:extLst>
          </p:cNvPr>
          <p:cNvSpPr/>
          <p:nvPr/>
        </p:nvSpPr>
        <p:spPr>
          <a:xfrm>
            <a:off x="10218403" y="1410313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A850340-7F38-F949-A78C-D7721B0C57D5}"/>
              </a:ext>
            </a:extLst>
          </p:cNvPr>
          <p:cNvCxnSpPr/>
          <p:nvPr/>
        </p:nvCxnSpPr>
        <p:spPr>
          <a:xfrm flipV="1">
            <a:off x="6500798" y="1410313"/>
            <a:ext cx="0" cy="1789854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D469020-6B87-4446-A593-9FA16E48EC59}"/>
              </a:ext>
            </a:extLst>
          </p:cNvPr>
          <p:cNvCxnSpPr/>
          <p:nvPr/>
        </p:nvCxnSpPr>
        <p:spPr>
          <a:xfrm>
            <a:off x="6500799" y="3189631"/>
            <a:ext cx="4320646" cy="0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63F7BF50-2C79-8741-A640-5342018E58F0}"/>
              </a:ext>
            </a:extLst>
          </p:cNvPr>
          <p:cNvGraphicFramePr>
            <a:graphicFrameLocks noGrp="1"/>
          </p:cNvGraphicFramePr>
          <p:nvPr/>
        </p:nvGraphicFramePr>
        <p:xfrm>
          <a:off x="6152552" y="4533843"/>
          <a:ext cx="5286267" cy="114292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21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2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Star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Points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Edges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baseline="0" dirty="0"/>
                        <a:t>Size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5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10&lt;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150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&gt;9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750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81428-1B1F-B847-8066-C325694382A7}"/>
              </a:ext>
            </a:extLst>
          </p:cNvPr>
          <p:cNvGrpSpPr/>
          <p:nvPr/>
        </p:nvGrpSpPr>
        <p:grpSpPr>
          <a:xfrm>
            <a:off x="6364470" y="3671488"/>
            <a:ext cx="4707591" cy="719465"/>
            <a:chOff x="6605175" y="3743743"/>
            <a:chExt cx="4708817" cy="71965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71E4F84-CC7B-1B4E-9B4E-9DC9CFC86BBE}"/>
                </a:ext>
              </a:extLst>
            </p:cNvPr>
            <p:cNvSpPr txBox="1"/>
            <p:nvPr/>
          </p:nvSpPr>
          <p:spPr>
            <a:xfrm>
              <a:off x="8959630" y="3743743"/>
              <a:ext cx="1178528" cy="399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"/>
                  <a:cs typeface="Arial" panose="020B0604020202020204" pitchFamily="34" charset="0"/>
                </a:rPr>
                <a:t>Features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1D5EEBE-F82E-3641-B02D-96A1923FC278}"/>
                </a:ext>
              </a:extLst>
            </p:cNvPr>
            <p:cNvSpPr txBox="1"/>
            <p:nvPr/>
          </p:nvSpPr>
          <p:spPr>
            <a:xfrm>
              <a:off x="6605175" y="3754159"/>
              <a:ext cx="946093" cy="399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102" name="Left Bracket 101">
              <a:extLst>
                <a:ext uri="{FF2B5EF4-FFF2-40B4-BE49-F238E27FC236}">
                  <a16:creationId xmlns:a16="http://schemas.microsoft.com/office/drawing/2014/main" id="{46642065-0FDB-3E49-9743-D233BF42EA7D}"/>
                </a:ext>
              </a:extLst>
            </p:cNvPr>
            <p:cNvSpPr/>
            <p:nvPr/>
          </p:nvSpPr>
          <p:spPr>
            <a:xfrm rot="5400000">
              <a:off x="9490009" y="2610530"/>
              <a:ext cx="274320" cy="3373647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"/>
              </a:endParaRPr>
            </a:p>
          </p:txBody>
        </p:sp>
        <p:sp>
          <p:nvSpPr>
            <p:cNvPr id="103" name="Left Bracket 102">
              <a:extLst>
                <a:ext uri="{FF2B5EF4-FFF2-40B4-BE49-F238E27FC236}">
                  <a16:creationId xmlns:a16="http://schemas.microsoft.com/office/drawing/2014/main" id="{08A4E454-BE88-374E-ABCE-91F183E9B84A}"/>
                </a:ext>
              </a:extLst>
            </p:cNvPr>
            <p:cNvSpPr/>
            <p:nvPr/>
          </p:nvSpPr>
          <p:spPr>
            <a:xfrm rot="5400000">
              <a:off x="6902636" y="4038199"/>
              <a:ext cx="301752" cy="54864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"/>
              </a:endParaRPr>
            </a:p>
          </p:txBody>
        </p:sp>
      </p:grpSp>
      <p:sp>
        <p:nvSpPr>
          <p:cNvPr id="104" name="Flowchart: Connector 83">
            <a:extLst>
              <a:ext uri="{FF2B5EF4-FFF2-40B4-BE49-F238E27FC236}">
                <a16:creationId xmlns:a16="http://schemas.microsoft.com/office/drawing/2014/main" id="{855D16ED-1965-924B-AF6F-7A9C31B3DA30}"/>
              </a:ext>
            </a:extLst>
          </p:cNvPr>
          <p:cNvSpPr/>
          <p:nvPr/>
        </p:nvSpPr>
        <p:spPr>
          <a:xfrm>
            <a:off x="9698534" y="2248877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05" name="Flowchart: Connector 84">
            <a:extLst>
              <a:ext uri="{FF2B5EF4-FFF2-40B4-BE49-F238E27FC236}">
                <a16:creationId xmlns:a16="http://schemas.microsoft.com/office/drawing/2014/main" id="{19FB3A7A-5A9D-0140-A44B-4D8B0A6965EB}"/>
              </a:ext>
            </a:extLst>
          </p:cNvPr>
          <p:cNvSpPr/>
          <p:nvPr/>
        </p:nvSpPr>
        <p:spPr>
          <a:xfrm>
            <a:off x="9582740" y="2495296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06" name="Flowchart: Connector 85">
            <a:extLst>
              <a:ext uri="{FF2B5EF4-FFF2-40B4-BE49-F238E27FC236}">
                <a16:creationId xmlns:a16="http://schemas.microsoft.com/office/drawing/2014/main" id="{8D33BA26-63C7-7B42-B75A-18FDFA52480E}"/>
              </a:ext>
            </a:extLst>
          </p:cNvPr>
          <p:cNvSpPr/>
          <p:nvPr/>
        </p:nvSpPr>
        <p:spPr>
          <a:xfrm>
            <a:off x="9351153" y="2783553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07" name="Flowchart: Connector 86">
            <a:extLst>
              <a:ext uri="{FF2B5EF4-FFF2-40B4-BE49-F238E27FC236}">
                <a16:creationId xmlns:a16="http://schemas.microsoft.com/office/drawing/2014/main" id="{D0F181F1-9CB8-1144-B106-C8867FDADAF9}"/>
              </a:ext>
            </a:extLst>
          </p:cNvPr>
          <p:cNvSpPr/>
          <p:nvPr/>
        </p:nvSpPr>
        <p:spPr>
          <a:xfrm>
            <a:off x="9970159" y="2840637"/>
            <a:ext cx="73133" cy="731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B604896-4E24-9A4D-B3D0-F64D0B61C56E}"/>
              </a:ext>
            </a:extLst>
          </p:cNvPr>
          <p:cNvCxnSpPr/>
          <p:nvPr/>
        </p:nvCxnSpPr>
        <p:spPr>
          <a:xfrm flipH="1" flipV="1">
            <a:off x="7593213" y="1483446"/>
            <a:ext cx="1056133" cy="156010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7695D07-8574-D245-A4A6-EF8A1C55B23D}"/>
              </a:ext>
            </a:extLst>
          </p:cNvPr>
          <p:cNvSpPr/>
          <p:nvPr/>
        </p:nvSpPr>
        <p:spPr>
          <a:xfrm>
            <a:off x="1944919" y="1295092"/>
            <a:ext cx="3094086" cy="103089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Supervised Learning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DCF42A8-225A-CB40-B0C3-C4549059E68E}"/>
              </a:ext>
            </a:extLst>
          </p:cNvPr>
          <p:cNvCxnSpPr>
            <a:stCxn id="109" idx="2"/>
            <a:endCxn id="112" idx="0"/>
          </p:cNvCxnSpPr>
          <p:nvPr/>
        </p:nvCxnSpPr>
        <p:spPr>
          <a:xfrm flipH="1">
            <a:off x="2541530" y="2325985"/>
            <a:ext cx="950432" cy="741865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D98C37C-E5B7-A24A-BF2F-E6EA05FC8F76}"/>
              </a:ext>
            </a:extLst>
          </p:cNvPr>
          <p:cNvCxnSpPr>
            <a:stCxn id="109" idx="2"/>
            <a:endCxn id="113" idx="0"/>
          </p:cNvCxnSpPr>
          <p:nvPr/>
        </p:nvCxnSpPr>
        <p:spPr>
          <a:xfrm>
            <a:off x="3491961" y="2325985"/>
            <a:ext cx="1096994" cy="731330"/>
          </a:xfrm>
          <a:prstGeom prst="lin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E6D75041-D57F-744C-ACDA-3238C65BDB6B}"/>
              </a:ext>
            </a:extLst>
          </p:cNvPr>
          <p:cNvSpPr/>
          <p:nvPr/>
        </p:nvSpPr>
        <p:spPr>
          <a:xfrm>
            <a:off x="1767539" y="3067850"/>
            <a:ext cx="1547981" cy="80446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Regression</a:t>
            </a:r>
            <a:b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(Quantity)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97E397C-96A7-EA45-9FAE-C201C61370CF}"/>
              </a:ext>
            </a:extLst>
          </p:cNvPr>
          <p:cNvSpPr/>
          <p:nvPr/>
        </p:nvSpPr>
        <p:spPr>
          <a:xfrm>
            <a:off x="3706616" y="3067850"/>
            <a:ext cx="1761899" cy="80446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Classification</a:t>
            </a:r>
            <a:b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(Category)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7C926EBD-9C84-D24E-9A50-5208DE8300AF}"/>
              </a:ext>
            </a:extLst>
          </p:cNvPr>
          <p:cNvSpPr/>
          <p:nvPr/>
        </p:nvSpPr>
        <p:spPr>
          <a:xfrm rot="16200000">
            <a:off x="1192410" y="4809017"/>
            <a:ext cx="1324628" cy="44322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Linear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859A4AFF-8191-F048-9E5F-E9393ADC168B}"/>
              </a:ext>
            </a:extLst>
          </p:cNvPr>
          <p:cNvSpPr/>
          <p:nvPr/>
        </p:nvSpPr>
        <p:spPr>
          <a:xfrm rot="16200000">
            <a:off x="1879215" y="4793985"/>
            <a:ext cx="1324629" cy="4432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KNN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E442A80D-78D3-F94E-B5C5-08741FF87E0E}"/>
              </a:ext>
            </a:extLst>
          </p:cNvPr>
          <p:cNvSpPr/>
          <p:nvPr/>
        </p:nvSpPr>
        <p:spPr>
          <a:xfrm rot="16200000">
            <a:off x="2561086" y="4793985"/>
            <a:ext cx="1324630" cy="4432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Neural Net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6D0631BA-5C23-6947-8968-DFD29A570983}"/>
              </a:ext>
            </a:extLst>
          </p:cNvPr>
          <p:cNvSpPr/>
          <p:nvPr/>
        </p:nvSpPr>
        <p:spPr>
          <a:xfrm rot="16200000">
            <a:off x="3242957" y="4793984"/>
            <a:ext cx="1324630" cy="4432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Trees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5E5424E8-FA50-D541-BF19-B1029398D928}"/>
              </a:ext>
            </a:extLst>
          </p:cNvPr>
          <p:cNvSpPr/>
          <p:nvPr/>
        </p:nvSpPr>
        <p:spPr>
          <a:xfrm rot="16200000">
            <a:off x="3924829" y="4793984"/>
            <a:ext cx="1324630" cy="4432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SVM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031E4840-187E-D441-B5BC-9D29B1AB571F}"/>
              </a:ext>
            </a:extLst>
          </p:cNvPr>
          <p:cNvSpPr/>
          <p:nvPr/>
        </p:nvSpPr>
        <p:spPr>
          <a:xfrm rot="16200000">
            <a:off x="4606701" y="4788678"/>
            <a:ext cx="1324631" cy="44322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Logistic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1514550-DADD-8147-A8E9-3B7D4659E5B7}"/>
              </a:ext>
            </a:extLst>
          </p:cNvPr>
          <p:cNvCxnSpPr>
            <a:cxnSpLocks/>
            <a:stCxn id="112" idx="2"/>
            <a:endCxn id="114" idx="3"/>
          </p:cNvCxnSpPr>
          <p:nvPr/>
        </p:nvCxnSpPr>
        <p:spPr>
          <a:xfrm flipH="1">
            <a:off x="1854724" y="3872312"/>
            <a:ext cx="686805" cy="496003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D06587C-7FD9-514E-BB97-263DD6B871F3}"/>
              </a:ext>
            </a:extLst>
          </p:cNvPr>
          <p:cNvCxnSpPr>
            <a:stCxn id="113" idx="2"/>
            <a:endCxn id="118" idx="3"/>
          </p:cNvCxnSpPr>
          <p:nvPr/>
        </p:nvCxnSpPr>
        <p:spPr>
          <a:xfrm flipH="1">
            <a:off x="4587145" y="3872312"/>
            <a:ext cx="421" cy="480969"/>
          </a:xfrm>
          <a:prstGeom prst="lin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7B15EBE-DF84-104E-A3B1-72A57CEB6D00}"/>
              </a:ext>
            </a:extLst>
          </p:cNvPr>
          <p:cNvCxnSpPr>
            <a:stCxn id="113" idx="2"/>
            <a:endCxn id="119" idx="3"/>
          </p:cNvCxnSpPr>
          <p:nvPr/>
        </p:nvCxnSpPr>
        <p:spPr>
          <a:xfrm>
            <a:off x="4587566" y="3872313"/>
            <a:ext cx="681451" cy="475661"/>
          </a:xfrm>
          <a:prstGeom prst="lin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829377D-8DCF-164C-8E64-5B9E84CA8CDD}"/>
              </a:ext>
            </a:extLst>
          </p:cNvPr>
          <p:cNvSpPr/>
          <p:nvPr/>
        </p:nvSpPr>
        <p:spPr>
          <a:xfrm>
            <a:off x="2198127" y="4248403"/>
            <a:ext cx="2018347" cy="15384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3C4B41F-20EB-DD4A-9142-AA745C516815}"/>
              </a:ext>
            </a:extLst>
          </p:cNvPr>
          <p:cNvCxnSpPr>
            <a:stCxn id="123" idx="0"/>
            <a:endCxn id="113" idx="2"/>
          </p:cNvCxnSpPr>
          <p:nvPr/>
        </p:nvCxnSpPr>
        <p:spPr>
          <a:xfrm flipV="1">
            <a:off x="3207301" y="3872313"/>
            <a:ext cx="1380264" cy="3760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36EC714-DC66-D54A-AE87-EBD128FD1A3D}"/>
              </a:ext>
            </a:extLst>
          </p:cNvPr>
          <p:cNvCxnSpPr>
            <a:stCxn id="123" idx="0"/>
            <a:endCxn id="112" idx="2"/>
          </p:cNvCxnSpPr>
          <p:nvPr/>
        </p:nvCxnSpPr>
        <p:spPr>
          <a:xfrm flipH="1" flipV="1">
            <a:off x="2541530" y="3872313"/>
            <a:ext cx="665772" cy="37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8B4404A2-E11D-7C4B-81FD-A0802C70365B}"/>
              </a:ext>
            </a:extLst>
          </p:cNvPr>
          <p:cNvSpPr/>
          <p:nvPr/>
        </p:nvSpPr>
        <p:spPr>
          <a:xfrm>
            <a:off x="260686" y="1745572"/>
            <a:ext cx="1174480" cy="1278195"/>
          </a:xfrm>
          <a:prstGeom prst="wedgeRoundRectCallout">
            <a:avLst>
              <a:gd name="adj1" fmla="val 83748"/>
              <a:gd name="adj2" fmla="val -50906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 is provided with the correct labels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2394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Unsupervised Learning - Clustering</a:t>
            </a:r>
          </a:p>
        </p:txBody>
      </p:sp>
      <p:sp>
        <p:nvSpPr>
          <p:cNvPr id="12" name="Flowchart: Connector 28">
            <a:extLst>
              <a:ext uri="{FF2B5EF4-FFF2-40B4-BE49-F238E27FC236}">
                <a16:creationId xmlns:a16="http://schemas.microsoft.com/office/drawing/2014/main" id="{EC699DD5-7E41-9F40-A0C7-01149C6E361B}"/>
              </a:ext>
            </a:extLst>
          </p:cNvPr>
          <p:cNvSpPr/>
          <p:nvPr/>
        </p:nvSpPr>
        <p:spPr>
          <a:xfrm>
            <a:off x="1151438" y="189473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3" name="Flowchart: Connector 29">
            <a:extLst>
              <a:ext uri="{FF2B5EF4-FFF2-40B4-BE49-F238E27FC236}">
                <a16:creationId xmlns:a16="http://schemas.microsoft.com/office/drawing/2014/main" id="{CC12DA34-2785-7F4B-B3DD-369931E427D2}"/>
              </a:ext>
            </a:extLst>
          </p:cNvPr>
          <p:cNvSpPr/>
          <p:nvPr/>
        </p:nvSpPr>
        <p:spPr>
          <a:xfrm>
            <a:off x="1220164" y="2270210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4" name="Flowchart: Connector 30">
            <a:extLst>
              <a:ext uri="{FF2B5EF4-FFF2-40B4-BE49-F238E27FC236}">
                <a16:creationId xmlns:a16="http://schemas.microsoft.com/office/drawing/2014/main" id="{2DDAE66D-1DCF-474E-9A13-A44D8ABD8F8B}"/>
              </a:ext>
            </a:extLst>
          </p:cNvPr>
          <p:cNvSpPr/>
          <p:nvPr/>
        </p:nvSpPr>
        <p:spPr>
          <a:xfrm>
            <a:off x="1448958" y="2519072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5" name="Flowchart: Connector 31">
            <a:extLst>
              <a:ext uri="{FF2B5EF4-FFF2-40B4-BE49-F238E27FC236}">
                <a16:creationId xmlns:a16="http://schemas.microsoft.com/office/drawing/2014/main" id="{8036F27E-D015-B343-AB6E-D8971A5E8EA0}"/>
              </a:ext>
            </a:extLst>
          </p:cNvPr>
          <p:cNvSpPr/>
          <p:nvPr/>
        </p:nvSpPr>
        <p:spPr>
          <a:xfrm>
            <a:off x="1721643" y="294254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6" name="Flowchart: Connector 32">
            <a:extLst>
              <a:ext uri="{FF2B5EF4-FFF2-40B4-BE49-F238E27FC236}">
                <a16:creationId xmlns:a16="http://schemas.microsoft.com/office/drawing/2014/main" id="{309B7FEF-0077-DC4A-A7D2-6B2662C64EF7}"/>
              </a:ext>
            </a:extLst>
          </p:cNvPr>
          <p:cNvSpPr/>
          <p:nvPr/>
        </p:nvSpPr>
        <p:spPr>
          <a:xfrm>
            <a:off x="1777776" y="249452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7" name="Flowchart: Connector 33">
            <a:extLst>
              <a:ext uri="{FF2B5EF4-FFF2-40B4-BE49-F238E27FC236}">
                <a16:creationId xmlns:a16="http://schemas.microsoft.com/office/drawing/2014/main" id="{B45FFF91-3204-4044-9741-F85CCA1C2B7B}"/>
              </a:ext>
            </a:extLst>
          </p:cNvPr>
          <p:cNvSpPr/>
          <p:nvPr/>
        </p:nvSpPr>
        <p:spPr>
          <a:xfrm>
            <a:off x="2148653" y="2718017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8" name="Flowchart: Connector 34">
            <a:extLst>
              <a:ext uri="{FF2B5EF4-FFF2-40B4-BE49-F238E27FC236}">
                <a16:creationId xmlns:a16="http://schemas.microsoft.com/office/drawing/2014/main" id="{7FEB54AC-D028-CF41-BB9B-17760599EC24}"/>
              </a:ext>
            </a:extLst>
          </p:cNvPr>
          <p:cNvSpPr/>
          <p:nvPr/>
        </p:nvSpPr>
        <p:spPr>
          <a:xfrm>
            <a:off x="2423302" y="2774550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9" name="Flowchart: Connector 35">
            <a:extLst>
              <a:ext uri="{FF2B5EF4-FFF2-40B4-BE49-F238E27FC236}">
                <a16:creationId xmlns:a16="http://schemas.microsoft.com/office/drawing/2014/main" id="{2A8311D6-5174-8443-BB64-6386FD77F875}"/>
              </a:ext>
            </a:extLst>
          </p:cNvPr>
          <p:cNvSpPr/>
          <p:nvPr/>
        </p:nvSpPr>
        <p:spPr>
          <a:xfrm>
            <a:off x="1553611" y="219349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0" name="Flowchart: Connector 36">
            <a:extLst>
              <a:ext uri="{FF2B5EF4-FFF2-40B4-BE49-F238E27FC236}">
                <a16:creationId xmlns:a16="http://schemas.microsoft.com/office/drawing/2014/main" id="{B71D2852-1F45-7241-85FD-502948A4CC97}"/>
              </a:ext>
            </a:extLst>
          </p:cNvPr>
          <p:cNvSpPr/>
          <p:nvPr/>
        </p:nvSpPr>
        <p:spPr>
          <a:xfrm>
            <a:off x="2669886" y="228733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1" name="Flowchart: Connector 38">
            <a:extLst>
              <a:ext uri="{FF2B5EF4-FFF2-40B4-BE49-F238E27FC236}">
                <a16:creationId xmlns:a16="http://schemas.microsoft.com/office/drawing/2014/main" id="{2F5D2D73-B56F-7147-9512-D9DBB7185DB8}"/>
              </a:ext>
            </a:extLst>
          </p:cNvPr>
          <p:cNvSpPr/>
          <p:nvPr/>
        </p:nvSpPr>
        <p:spPr>
          <a:xfrm>
            <a:off x="1827655" y="2640862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2" name="Flowchart: Connector 40">
            <a:extLst>
              <a:ext uri="{FF2B5EF4-FFF2-40B4-BE49-F238E27FC236}">
                <a16:creationId xmlns:a16="http://schemas.microsoft.com/office/drawing/2014/main" id="{4D5FEBB7-6F42-8442-BDBE-1571D77DF91E}"/>
              </a:ext>
            </a:extLst>
          </p:cNvPr>
          <p:cNvSpPr/>
          <p:nvPr/>
        </p:nvSpPr>
        <p:spPr>
          <a:xfrm>
            <a:off x="1987944" y="2210691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3" name="Flowchart: Connector 41">
            <a:extLst>
              <a:ext uri="{FF2B5EF4-FFF2-40B4-BE49-F238E27FC236}">
                <a16:creationId xmlns:a16="http://schemas.microsoft.com/office/drawing/2014/main" id="{B0EE3246-F885-2D4E-8D19-B6299DCA03CE}"/>
              </a:ext>
            </a:extLst>
          </p:cNvPr>
          <p:cNvSpPr/>
          <p:nvPr/>
        </p:nvSpPr>
        <p:spPr>
          <a:xfrm>
            <a:off x="3672751" y="2317576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4" name="Flowchart: Connector 42">
            <a:extLst>
              <a:ext uri="{FF2B5EF4-FFF2-40B4-BE49-F238E27FC236}">
                <a16:creationId xmlns:a16="http://schemas.microsoft.com/office/drawing/2014/main" id="{5E391BAB-5BE7-6240-80CF-6499B2A21B9D}"/>
              </a:ext>
            </a:extLst>
          </p:cNvPr>
          <p:cNvSpPr/>
          <p:nvPr/>
        </p:nvSpPr>
        <p:spPr>
          <a:xfrm>
            <a:off x="2280098" y="2482506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5" name="Flowchart: Connector 43">
            <a:extLst>
              <a:ext uri="{FF2B5EF4-FFF2-40B4-BE49-F238E27FC236}">
                <a16:creationId xmlns:a16="http://schemas.microsoft.com/office/drawing/2014/main" id="{B2F8E0CC-81BB-DD4C-B6C0-943220B4D1A2}"/>
              </a:ext>
            </a:extLst>
          </p:cNvPr>
          <p:cNvSpPr/>
          <p:nvPr/>
        </p:nvSpPr>
        <p:spPr>
          <a:xfrm>
            <a:off x="3044077" y="2390709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6" name="Flowchart: Connector 44">
            <a:extLst>
              <a:ext uri="{FF2B5EF4-FFF2-40B4-BE49-F238E27FC236}">
                <a16:creationId xmlns:a16="http://schemas.microsoft.com/office/drawing/2014/main" id="{C5FEE579-94C1-EC4A-9BEE-15C64FC63B81}"/>
              </a:ext>
            </a:extLst>
          </p:cNvPr>
          <p:cNvSpPr/>
          <p:nvPr/>
        </p:nvSpPr>
        <p:spPr>
          <a:xfrm>
            <a:off x="3080643" y="2149381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7" name="Flowchart: Connector 45">
            <a:extLst>
              <a:ext uri="{FF2B5EF4-FFF2-40B4-BE49-F238E27FC236}">
                <a16:creationId xmlns:a16="http://schemas.microsoft.com/office/drawing/2014/main" id="{5D197D44-C2B7-DA45-8DF3-D539FB70F794}"/>
              </a:ext>
            </a:extLst>
          </p:cNvPr>
          <p:cNvSpPr/>
          <p:nvPr/>
        </p:nvSpPr>
        <p:spPr>
          <a:xfrm>
            <a:off x="3241812" y="257187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8" name="Flowchart: Connector 46">
            <a:extLst>
              <a:ext uri="{FF2B5EF4-FFF2-40B4-BE49-F238E27FC236}">
                <a16:creationId xmlns:a16="http://schemas.microsoft.com/office/drawing/2014/main" id="{72AE4A53-24E8-9042-A3DE-781A15917BB4}"/>
              </a:ext>
            </a:extLst>
          </p:cNvPr>
          <p:cNvSpPr/>
          <p:nvPr/>
        </p:nvSpPr>
        <p:spPr>
          <a:xfrm>
            <a:off x="3125650" y="268001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9" name="Flowchart: Connector 47">
            <a:extLst>
              <a:ext uri="{FF2B5EF4-FFF2-40B4-BE49-F238E27FC236}">
                <a16:creationId xmlns:a16="http://schemas.microsoft.com/office/drawing/2014/main" id="{9A8182BB-B313-2D4F-AA51-CAE2ED27BEDB}"/>
              </a:ext>
            </a:extLst>
          </p:cNvPr>
          <p:cNvSpPr/>
          <p:nvPr/>
        </p:nvSpPr>
        <p:spPr>
          <a:xfrm>
            <a:off x="3984414" y="189473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30" name="Flowchart: Connector 70">
            <a:extLst>
              <a:ext uri="{FF2B5EF4-FFF2-40B4-BE49-F238E27FC236}">
                <a16:creationId xmlns:a16="http://schemas.microsoft.com/office/drawing/2014/main" id="{8C8B562B-6E08-0547-A5A2-B9044DEA5B39}"/>
              </a:ext>
            </a:extLst>
          </p:cNvPr>
          <p:cNvSpPr/>
          <p:nvPr/>
        </p:nvSpPr>
        <p:spPr>
          <a:xfrm>
            <a:off x="2905398" y="1664865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31" name="Flowchart: Connector 71">
            <a:extLst>
              <a:ext uri="{FF2B5EF4-FFF2-40B4-BE49-F238E27FC236}">
                <a16:creationId xmlns:a16="http://schemas.microsoft.com/office/drawing/2014/main" id="{88906A58-5189-3B45-8AF0-EB329C867BEC}"/>
              </a:ext>
            </a:extLst>
          </p:cNvPr>
          <p:cNvSpPr/>
          <p:nvPr/>
        </p:nvSpPr>
        <p:spPr>
          <a:xfrm>
            <a:off x="3359530" y="1811404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32" name="Flowchart: Connector 72">
            <a:extLst>
              <a:ext uri="{FF2B5EF4-FFF2-40B4-BE49-F238E27FC236}">
                <a16:creationId xmlns:a16="http://schemas.microsoft.com/office/drawing/2014/main" id="{EEC8F079-FFE7-9B44-8576-848F71AA9ADF}"/>
              </a:ext>
            </a:extLst>
          </p:cNvPr>
          <p:cNvSpPr/>
          <p:nvPr/>
        </p:nvSpPr>
        <p:spPr>
          <a:xfrm>
            <a:off x="4613134" y="153731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846342-191A-9E43-9258-7AB0C33DE552}"/>
              </a:ext>
            </a:extLst>
          </p:cNvPr>
          <p:cNvCxnSpPr/>
          <p:nvPr/>
        </p:nvCxnSpPr>
        <p:spPr>
          <a:xfrm flipV="1">
            <a:off x="895529" y="1537313"/>
            <a:ext cx="0" cy="1789854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25A180-DC8C-944B-B530-628157A40DB3}"/>
              </a:ext>
            </a:extLst>
          </p:cNvPr>
          <p:cNvCxnSpPr/>
          <p:nvPr/>
        </p:nvCxnSpPr>
        <p:spPr>
          <a:xfrm>
            <a:off x="895530" y="3316631"/>
            <a:ext cx="4320646" cy="0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Connector 75">
            <a:extLst>
              <a:ext uri="{FF2B5EF4-FFF2-40B4-BE49-F238E27FC236}">
                <a16:creationId xmlns:a16="http://schemas.microsoft.com/office/drawing/2014/main" id="{70A78125-C343-F14F-82E4-B4E28306BDBF}"/>
              </a:ext>
            </a:extLst>
          </p:cNvPr>
          <p:cNvSpPr/>
          <p:nvPr/>
        </p:nvSpPr>
        <p:spPr>
          <a:xfrm>
            <a:off x="4093265" y="2375877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36" name="Flowchart: Connector 76">
            <a:extLst>
              <a:ext uri="{FF2B5EF4-FFF2-40B4-BE49-F238E27FC236}">
                <a16:creationId xmlns:a16="http://schemas.microsoft.com/office/drawing/2014/main" id="{3E929350-D863-7241-8D59-7383BD85BEC2}"/>
              </a:ext>
            </a:extLst>
          </p:cNvPr>
          <p:cNvSpPr/>
          <p:nvPr/>
        </p:nvSpPr>
        <p:spPr>
          <a:xfrm>
            <a:off x="3977471" y="2622296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37" name="Flowchart: Connector 77">
            <a:extLst>
              <a:ext uri="{FF2B5EF4-FFF2-40B4-BE49-F238E27FC236}">
                <a16:creationId xmlns:a16="http://schemas.microsoft.com/office/drawing/2014/main" id="{AADC220E-4313-B842-AE57-2C2E75EE7C8A}"/>
              </a:ext>
            </a:extLst>
          </p:cNvPr>
          <p:cNvSpPr/>
          <p:nvPr/>
        </p:nvSpPr>
        <p:spPr>
          <a:xfrm>
            <a:off x="3745884" y="291055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38" name="Flowchart: Connector 78">
            <a:extLst>
              <a:ext uri="{FF2B5EF4-FFF2-40B4-BE49-F238E27FC236}">
                <a16:creationId xmlns:a16="http://schemas.microsoft.com/office/drawing/2014/main" id="{DDF61C47-D5A3-7847-839A-B155BEFF1B46}"/>
              </a:ext>
            </a:extLst>
          </p:cNvPr>
          <p:cNvSpPr/>
          <p:nvPr/>
        </p:nvSpPr>
        <p:spPr>
          <a:xfrm>
            <a:off x="4364890" y="2967637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43" name="Flowchart: Connector 86">
            <a:extLst>
              <a:ext uri="{FF2B5EF4-FFF2-40B4-BE49-F238E27FC236}">
                <a16:creationId xmlns:a16="http://schemas.microsoft.com/office/drawing/2014/main" id="{E5BCEE2E-07FE-5E47-8B98-51914634C539}"/>
              </a:ext>
            </a:extLst>
          </p:cNvPr>
          <p:cNvSpPr/>
          <p:nvPr/>
        </p:nvSpPr>
        <p:spPr>
          <a:xfrm>
            <a:off x="2432458" y="2634866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44" name="Flowchart: Connector 87">
            <a:extLst>
              <a:ext uri="{FF2B5EF4-FFF2-40B4-BE49-F238E27FC236}">
                <a16:creationId xmlns:a16="http://schemas.microsoft.com/office/drawing/2014/main" id="{7CA02000-B53F-864A-A7F8-E02C3A772303}"/>
              </a:ext>
            </a:extLst>
          </p:cNvPr>
          <p:cNvSpPr/>
          <p:nvPr/>
        </p:nvSpPr>
        <p:spPr>
          <a:xfrm>
            <a:off x="2837416" y="257187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45" name="Flowchart: Connector 88">
            <a:extLst>
              <a:ext uri="{FF2B5EF4-FFF2-40B4-BE49-F238E27FC236}">
                <a16:creationId xmlns:a16="http://schemas.microsoft.com/office/drawing/2014/main" id="{D17D9BE4-5D8E-6342-80F8-216CC3769425}"/>
              </a:ext>
            </a:extLst>
          </p:cNvPr>
          <p:cNvSpPr/>
          <p:nvPr/>
        </p:nvSpPr>
        <p:spPr>
          <a:xfrm>
            <a:off x="3105716" y="291348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46" name="Flowchart: Connector 89">
            <a:extLst>
              <a:ext uri="{FF2B5EF4-FFF2-40B4-BE49-F238E27FC236}">
                <a16:creationId xmlns:a16="http://schemas.microsoft.com/office/drawing/2014/main" id="{99CC4558-0F0F-CF42-A874-28AA2A4458CB}"/>
              </a:ext>
            </a:extLst>
          </p:cNvPr>
          <p:cNvSpPr/>
          <p:nvPr/>
        </p:nvSpPr>
        <p:spPr>
          <a:xfrm>
            <a:off x="2986876" y="2008904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47" name="Flowchart: Connector 90">
            <a:extLst>
              <a:ext uri="{FF2B5EF4-FFF2-40B4-BE49-F238E27FC236}">
                <a16:creationId xmlns:a16="http://schemas.microsoft.com/office/drawing/2014/main" id="{7CA87411-ED4E-DA4A-8BF2-73D322CDD56B}"/>
              </a:ext>
            </a:extLst>
          </p:cNvPr>
          <p:cNvSpPr/>
          <p:nvPr/>
        </p:nvSpPr>
        <p:spPr>
          <a:xfrm>
            <a:off x="2669886" y="313268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"/>
            </a:endParaRP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AA69E8F-5C30-604B-BB14-25B1D8293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270325"/>
              </p:ext>
            </p:extLst>
          </p:nvPr>
        </p:nvGraphicFramePr>
        <p:xfrm>
          <a:off x="811921" y="4545872"/>
          <a:ext cx="5286267" cy="114292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21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2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b="0"/>
                        <a:t>Source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Region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Employees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baseline="0" dirty="0"/>
                        <a:t>GMS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Google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West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1-50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150K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LinkedIn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East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100-200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750K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3" name="Group 62">
            <a:extLst>
              <a:ext uri="{FF2B5EF4-FFF2-40B4-BE49-F238E27FC236}">
                <a16:creationId xmlns:a16="http://schemas.microsoft.com/office/drawing/2014/main" id="{1A0A257C-6FC0-1346-AEE1-D54EF6CF83D7}"/>
              </a:ext>
            </a:extLst>
          </p:cNvPr>
          <p:cNvGrpSpPr/>
          <p:nvPr/>
        </p:nvGrpSpPr>
        <p:grpSpPr>
          <a:xfrm>
            <a:off x="999950" y="3683518"/>
            <a:ext cx="4731480" cy="690591"/>
            <a:chOff x="7940345" y="3743743"/>
            <a:chExt cx="3373647" cy="69077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EA70EBB-E32A-8B43-A227-E07EDE259435}"/>
                </a:ext>
              </a:extLst>
            </p:cNvPr>
            <p:cNvSpPr txBox="1"/>
            <p:nvPr/>
          </p:nvSpPr>
          <p:spPr>
            <a:xfrm>
              <a:off x="9148321" y="3743743"/>
              <a:ext cx="946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"/>
                  <a:cs typeface="Arial" panose="020B0604020202020204" pitchFamily="34" charset="0"/>
                </a:rPr>
                <a:t>Features</a:t>
              </a:r>
            </a:p>
          </p:txBody>
        </p:sp>
        <p:sp>
          <p:nvSpPr>
            <p:cNvPr id="65" name="Left Bracket 64">
              <a:extLst>
                <a:ext uri="{FF2B5EF4-FFF2-40B4-BE49-F238E27FC236}">
                  <a16:creationId xmlns:a16="http://schemas.microsoft.com/office/drawing/2014/main" id="{9E55F8BC-63E4-D34F-91E2-6D523FCFCA60}"/>
                </a:ext>
              </a:extLst>
            </p:cNvPr>
            <p:cNvSpPr/>
            <p:nvPr/>
          </p:nvSpPr>
          <p:spPr>
            <a:xfrm rot="5400000">
              <a:off x="9490009" y="2610530"/>
              <a:ext cx="274320" cy="3373647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"/>
              </a:endParaRPr>
            </a:p>
          </p:txBody>
        </p:sp>
      </p:grp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A6A10992-3FC0-0649-9AE0-F051CE841AC1}"/>
              </a:ext>
            </a:extLst>
          </p:cNvPr>
          <p:cNvSpPr/>
          <p:nvPr/>
        </p:nvSpPr>
        <p:spPr>
          <a:xfrm rot="16200000">
            <a:off x="7375632" y="4033579"/>
            <a:ext cx="1406507" cy="48884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6D04AFAE-478D-DF45-8F17-248B16B63862}"/>
              </a:ext>
            </a:extLst>
          </p:cNvPr>
          <p:cNvSpPr/>
          <p:nvPr/>
        </p:nvSpPr>
        <p:spPr>
          <a:xfrm rot="16200000">
            <a:off x="8054527" y="4033579"/>
            <a:ext cx="1406507" cy="48884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PCA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CC30900E-D73C-D344-BC9A-F10D7B81B825}"/>
              </a:ext>
            </a:extLst>
          </p:cNvPr>
          <p:cNvSpPr/>
          <p:nvPr/>
        </p:nvSpPr>
        <p:spPr>
          <a:xfrm rot="16200000">
            <a:off x="8761746" y="3967361"/>
            <a:ext cx="1406508" cy="62128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4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Collaborative Filtering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331C8D5-BDF5-4243-981D-8CB97A1A93F2}"/>
              </a:ext>
            </a:extLst>
          </p:cNvPr>
          <p:cNvCxnSpPr>
            <a:endCxn id="68" idx="3"/>
          </p:cNvCxnSpPr>
          <p:nvPr/>
        </p:nvCxnSpPr>
        <p:spPr>
          <a:xfrm flipH="1">
            <a:off x="8078886" y="2839316"/>
            <a:ext cx="678894" cy="735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695BD0C-FD46-3F4F-BD64-C903A4C3D672}"/>
              </a:ext>
            </a:extLst>
          </p:cNvPr>
          <p:cNvCxnSpPr/>
          <p:nvPr/>
        </p:nvCxnSpPr>
        <p:spPr>
          <a:xfrm flipH="1">
            <a:off x="8744338" y="2839317"/>
            <a:ext cx="2580" cy="735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54D12B2-0314-1D48-9997-74946756F371}"/>
              </a:ext>
            </a:extLst>
          </p:cNvPr>
          <p:cNvCxnSpPr>
            <a:endCxn id="70" idx="3"/>
          </p:cNvCxnSpPr>
          <p:nvPr/>
        </p:nvCxnSpPr>
        <p:spPr>
          <a:xfrm>
            <a:off x="8757779" y="2839317"/>
            <a:ext cx="707222" cy="735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ular Callout 73">
            <a:extLst>
              <a:ext uri="{FF2B5EF4-FFF2-40B4-BE49-F238E27FC236}">
                <a16:creationId xmlns:a16="http://schemas.microsoft.com/office/drawing/2014/main" id="{8CE7F8BB-A265-A945-8356-92784C7344AD}"/>
              </a:ext>
            </a:extLst>
          </p:cNvPr>
          <p:cNvSpPr/>
          <p:nvPr/>
        </p:nvSpPr>
        <p:spPr>
          <a:xfrm>
            <a:off x="10771321" y="2951407"/>
            <a:ext cx="1174480" cy="1278195"/>
          </a:xfrm>
          <a:prstGeom prst="wedgeRoundRectCallout">
            <a:avLst>
              <a:gd name="adj1" fmla="val -78451"/>
              <a:gd name="adj2" fmla="val -5984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 is provided without labels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786A73E-BEA8-8040-94B9-C971D0234E22}"/>
              </a:ext>
            </a:extLst>
          </p:cNvPr>
          <p:cNvSpPr/>
          <p:nvPr/>
        </p:nvSpPr>
        <p:spPr>
          <a:xfrm>
            <a:off x="7225051" y="1797838"/>
            <a:ext cx="3094086" cy="10308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dirty="0">
                <a:solidFill>
                  <a:schemeClr val="tx1"/>
                </a:solidFill>
                <a:latin typeface="Amazon Ember"/>
                <a:cs typeface="Arial" panose="020B0604020202020204" pitchFamily="34" charset="0"/>
              </a:rPr>
              <a:t>Unsupervised Learning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3965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Unsupervised Learning - Clustering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4D745E-95D6-8C4C-B993-EACCBB89B1FB}"/>
              </a:ext>
            </a:extLst>
          </p:cNvPr>
          <p:cNvCxnSpPr/>
          <p:nvPr/>
        </p:nvCxnSpPr>
        <p:spPr>
          <a:xfrm flipV="1">
            <a:off x="895529" y="1537313"/>
            <a:ext cx="0" cy="1789854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D6A6FD-A7B3-4840-8EDE-E27A56E253A9}"/>
              </a:ext>
            </a:extLst>
          </p:cNvPr>
          <p:cNvCxnSpPr/>
          <p:nvPr/>
        </p:nvCxnSpPr>
        <p:spPr>
          <a:xfrm>
            <a:off x="895530" y="3316631"/>
            <a:ext cx="4320646" cy="0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E61B99D-78E1-1744-99DC-F7FC85820EF2}"/>
              </a:ext>
            </a:extLst>
          </p:cNvPr>
          <p:cNvGraphicFramePr>
            <a:graphicFrameLocks noGrp="1"/>
          </p:cNvGraphicFramePr>
          <p:nvPr/>
        </p:nvGraphicFramePr>
        <p:xfrm>
          <a:off x="811921" y="4545872"/>
          <a:ext cx="5286267" cy="114292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21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2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 b="0"/>
                        <a:t>Source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/>
                        <a:t>Region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Employees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baseline="0" dirty="0"/>
                        <a:t>GMS</a:t>
                      </a:r>
                      <a:endParaRPr lang="en-US" sz="1900" b="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Google</a:t>
                      </a:r>
                      <a:endParaRPr lang="en-US" sz="19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West</a:t>
                      </a:r>
                      <a:endParaRPr lang="en-US" sz="19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1-50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150K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0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LinkedIn</a:t>
                      </a:r>
                      <a:endParaRPr lang="en-US" sz="19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East</a:t>
                      </a:r>
                      <a:endParaRPr lang="en-US" sz="19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100-200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750K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C3737A71-D93F-9247-AE2B-9429C09B60A4}"/>
              </a:ext>
            </a:extLst>
          </p:cNvPr>
          <p:cNvGrpSpPr/>
          <p:nvPr/>
        </p:nvGrpSpPr>
        <p:grpSpPr>
          <a:xfrm>
            <a:off x="999950" y="3683518"/>
            <a:ext cx="4731480" cy="690591"/>
            <a:chOff x="7940345" y="3743743"/>
            <a:chExt cx="3373647" cy="69077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289DAE-649C-3A4B-8810-8EC0070B0218}"/>
                </a:ext>
              </a:extLst>
            </p:cNvPr>
            <p:cNvSpPr txBox="1"/>
            <p:nvPr/>
          </p:nvSpPr>
          <p:spPr>
            <a:xfrm>
              <a:off x="9148321" y="3743743"/>
              <a:ext cx="946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"/>
                  <a:cs typeface="Arial" panose="020B0604020202020204" pitchFamily="34" charset="0"/>
                </a:rPr>
                <a:t>Features</a:t>
              </a:r>
            </a:p>
          </p:txBody>
        </p: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6A72841B-132D-2B4E-8EEF-5DBEF4B70C11}"/>
                </a:ext>
              </a:extLst>
            </p:cNvPr>
            <p:cNvSpPr/>
            <p:nvPr/>
          </p:nvSpPr>
          <p:spPr>
            <a:xfrm rot="5400000">
              <a:off x="9490009" y="2610530"/>
              <a:ext cx="274320" cy="3373647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89D1F4-AF08-8D4F-8099-2DEC3BF92BCD}"/>
              </a:ext>
            </a:extLst>
          </p:cNvPr>
          <p:cNvGrpSpPr/>
          <p:nvPr/>
        </p:nvGrpSpPr>
        <p:grpSpPr>
          <a:xfrm>
            <a:off x="2669886" y="1664864"/>
            <a:ext cx="762777" cy="1321752"/>
            <a:chOff x="2668994" y="1537372"/>
            <a:chExt cx="762976" cy="1322096"/>
          </a:xfrm>
        </p:grpSpPr>
        <p:sp>
          <p:nvSpPr>
            <p:cNvPr id="19" name="Flowchart: Connector 36">
              <a:extLst>
                <a:ext uri="{FF2B5EF4-FFF2-40B4-BE49-F238E27FC236}">
                  <a16:creationId xmlns:a16="http://schemas.microsoft.com/office/drawing/2014/main" id="{E7769FFA-4C62-754C-9E56-BD343CDA7E26}"/>
                </a:ext>
              </a:extLst>
            </p:cNvPr>
            <p:cNvSpPr/>
            <p:nvPr/>
          </p:nvSpPr>
          <p:spPr>
            <a:xfrm>
              <a:off x="2668994" y="2160008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0" name="Flowchart: Connector 43">
              <a:extLst>
                <a:ext uri="{FF2B5EF4-FFF2-40B4-BE49-F238E27FC236}">
                  <a16:creationId xmlns:a16="http://schemas.microsoft.com/office/drawing/2014/main" id="{677BEFBE-7FC1-044F-8CBA-50B1D6219145}"/>
                </a:ext>
              </a:extLst>
            </p:cNvPr>
            <p:cNvSpPr/>
            <p:nvPr/>
          </p:nvSpPr>
          <p:spPr>
            <a:xfrm>
              <a:off x="3043282" y="2263405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1" name="Flowchart: Connector 44">
              <a:extLst>
                <a:ext uri="{FF2B5EF4-FFF2-40B4-BE49-F238E27FC236}">
                  <a16:creationId xmlns:a16="http://schemas.microsoft.com/office/drawing/2014/main" id="{D08C1B63-AB55-C645-AB59-1327EA13E5F5}"/>
                </a:ext>
              </a:extLst>
            </p:cNvPr>
            <p:cNvSpPr/>
            <p:nvPr/>
          </p:nvSpPr>
          <p:spPr>
            <a:xfrm>
              <a:off x="3079858" y="2022015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2" name="Flowchart: Connector 45">
              <a:extLst>
                <a:ext uri="{FF2B5EF4-FFF2-40B4-BE49-F238E27FC236}">
                  <a16:creationId xmlns:a16="http://schemas.microsoft.com/office/drawing/2014/main" id="{05E11ACF-A819-2F4C-B185-C0DB2903FD1F}"/>
                </a:ext>
              </a:extLst>
            </p:cNvPr>
            <p:cNvSpPr/>
            <p:nvPr/>
          </p:nvSpPr>
          <p:spPr>
            <a:xfrm>
              <a:off x="3241069" y="2444617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3" name="Flowchart: Connector 46">
              <a:extLst>
                <a:ext uri="{FF2B5EF4-FFF2-40B4-BE49-F238E27FC236}">
                  <a16:creationId xmlns:a16="http://schemas.microsoft.com/office/drawing/2014/main" id="{0D0FF0A4-AFE9-D84A-8675-F8A4C0AFC0CE}"/>
                </a:ext>
              </a:extLst>
            </p:cNvPr>
            <p:cNvSpPr/>
            <p:nvPr/>
          </p:nvSpPr>
          <p:spPr>
            <a:xfrm>
              <a:off x="3124877" y="2552785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4" name="Flowchart: Connector 70">
              <a:extLst>
                <a:ext uri="{FF2B5EF4-FFF2-40B4-BE49-F238E27FC236}">
                  <a16:creationId xmlns:a16="http://schemas.microsoft.com/office/drawing/2014/main" id="{29A3733C-153D-5D42-A80B-E1A3704A0988}"/>
                </a:ext>
              </a:extLst>
            </p:cNvPr>
            <p:cNvSpPr/>
            <p:nvPr/>
          </p:nvSpPr>
          <p:spPr>
            <a:xfrm>
              <a:off x="2904567" y="1537372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5" name="Flowchart: Connector 71">
              <a:extLst>
                <a:ext uri="{FF2B5EF4-FFF2-40B4-BE49-F238E27FC236}">
                  <a16:creationId xmlns:a16="http://schemas.microsoft.com/office/drawing/2014/main" id="{91673350-0D96-874D-A804-08AABAD890B9}"/>
                </a:ext>
              </a:extLst>
            </p:cNvPr>
            <p:cNvSpPr/>
            <p:nvPr/>
          </p:nvSpPr>
          <p:spPr>
            <a:xfrm>
              <a:off x="3358818" y="1683950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6" name="Flowchart: Connector 87">
              <a:extLst>
                <a:ext uri="{FF2B5EF4-FFF2-40B4-BE49-F238E27FC236}">
                  <a16:creationId xmlns:a16="http://schemas.microsoft.com/office/drawing/2014/main" id="{C8C92513-327C-5649-A167-0395D5287ADB}"/>
                </a:ext>
              </a:extLst>
            </p:cNvPr>
            <p:cNvSpPr/>
            <p:nvPr/>
          </p:nvSpPr>
          <p:spPr>
            <a:xfrm>
              <a:off x="2836568" y="2444617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7" name="Flowchart: Connector 88">
              <a:extLst>
                <a:ext uri="{FF2B5EF4-FFF2-40B4-BE49-F238E27FC236}">
                  <a16:creationId xmlns:a16="http://schemas.microsoft.com/office/drawing/2014/main" id="{21349981-47C1-DB4C-8457-0E3B3C2C239A}"/>
                </a:ext>
              </a:extLst>
            </p:cNvPr>
            <p:cNvSpPr/>
            <p:nvPr/>
          </p:nvSpPr>
          <p:spPr>
            <a:xfrm>
              <a:off x="3104938" y="2786316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28" name="Flowchart: Connector 89">
              <a:extLst>
                <a:ext uri="{FF2B5EF4-FFF2-40B4-BE49-F238E27FC236}">
                  <a16:creationId xmlns:a16="http://schemas.microsoft.com/office/drawing/2014/main" id="{F1F3EE0A-557F-1746-9291-7EBB8999F57A}"/>
                </a:ext>
              </a:extLst>
            </p:cNvPr>
            <p:cNvSpPr/>
            <p:nvPr/>
          </p:nvSpPr>
          <p:spPr>
            <a:xfrm>
              <a:off x="2986067" y="1881501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4D84EC-B280-904D-BBEE-2C02D4150E68}"/>
              </a:ext>
            </a:extLst>
          </p:cNvPr>
          <p:cNvGrpSpPr/>
          <p:nvPr/>
        </p:nvGrpSpPr>
        <p:grpSpPr>
          <a:xfrm>
            <a:off x="3672751" y="1537315"/>
            <a:ext cx="1013516" cy="1503457"/>
            <a:chOff x="3672120" y="1409787"/>
            <a:chExt cx="1013780" cy="1503849"/>
          </a:xfrm>
        </p:grpSpPr>
        <p:sp>
          <p:nvSpPr>
            <p:cNvPr id="30" name="Flowchart: Connector 41">
              <a:extLst>
                <a:ext uri="{FF2B5EF4-FFF2-40B4-BE49-F238E27FC236}">
                  <a16:creationId xmlns:a16="http://schemas.microsoft.com/office/drawing/2014/main" id="{212D4703-3D3E-CB40-9A47-2F4C60BD0655}"/>
                </a:ext>
              </a:extLst>
            </p:cNvPr>
            <p:cNvSpPr/>
            <p:nvPr/>
          </p:nvSpPr>
          <p:spPr>
            <a:xfrm>
              <a:off x="3672120" y="2190253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1" name="Flowchart: Connector 47">
              <a:extLst>
                <a:ext uri="{FF2B5EF4-FFF2-40B4-BE49-F238E27FC236}">
                  <a16:creationId xmlns:a16="http://schemas.microsoft.com/office/drawing/2014/main" id="{8ABAEA6D-6B58-3F46-98B6-16B56B221160}"/>
                </a:ext>
              </a:extLst>
            </p:cNvPr>
            <p:cNvSpPr/>
            <p:nvPr/>
          </p:nvSpPr>
          <p:spPr>
            <a:xfrm>
              <a:off x="3983864" y="176730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2" name="Flowchart: Connector 72">
              <a:extLst>
                <a:ext uri="{FF2B5EF4-FFF2-40B4-BE49-F238E27FC236}">
                  <a16:creationId xmlns:a16="http://schemas.microsoft.com/office/drawing/2014/main" id="{F4583815-3E2D-9B44-BB9C-69F5E85CDEC5}"/>
                </a:ext>
              </a:extLst>
            </p:cNvPr>
            <p:cNvSpPr/>
            <p:nvPr/>
          </p:nvSpPr>
          <p:spPr>
            <a:xfrm>
              <a:off x="4612748" y="1409787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3" name="Flowchart: Connector 75">
              <a:extLst>
                <a:ext uri="{FF2B5EF4-FFF2-40B4-BE49-F238E27FC236}">
                  <a16:creationId xmlns:a16="http://schemas.microsoft.com/office/drawing/2014/main" id="{4AE73C2B-4DA1-124C-8DD0-EF27581F552E}"/>
                </a:ext>
              </a:extLst>
            </p:cNvPr>
            <p:cNvSpPr/>
            <p:nvPr/>
          </p:nvSpPr>
          <p:spPr>
            <a:xfrm>
              <a:off x="4092744" y="224857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4" name="Flowchart: Connector 76">
              <a:extLst>
                <a:ext uri="{FF2B5EF4-FFF2-40B4-BE49-F238E27FC236}">
                  <a16:creationId xmlns:a16="http://schemas.microsoft.com/office/drawing/2014/main" id="{58C5E5A7-A9AE-F643-979B-024DAF173662}"/>
                </a:ext>
              </a:extLst>
            </p:cNvPr>
            <p:cNvSpPr/>
            <p:nvPr/>
          </p:nvSpPr>
          <p:spPr>
            <a:xfrm>
              <a:off x="3976920" y="2495053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5" name="Flowchart: Connector 77">
              <a:extLst>
                <a:ext uri="{FF2B5EF4-FFF2-40B4-BE49-F238E27FC236}">
                  <a16:creationId xmlns:a16="http://schemas.microsoft.com/office/drawing/2014/main" id="{8E4762AC-477D-B848-A0AD-D3087AFB8CCE}"/>
                </a:ext>
              </a:extLst>
            </p:cNvPr>
            <p:cNvSpPr/>
            <p:nvPr/>
          </p:nvSpPr>
          <p:spPr>
            <a:xfrm>
              <a:off x="3745272" y="278338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6" name="Flowchart: Connector 78">
              <a:extLst>
                <a:ext uri="{FF2B5EF4-FFF2-40B4-BE49-F238E27FC236}">
                  <a16:creationId xmlns:a16="http://schemas.microsoft.com/office/drawing/2014/main" id="{9EDB84EF-5765-3A46-B28C-118CDAD5A7FD}"/>
                </a:ext>
              </a:extLst>
            </p:cNvPr>
            <p:cNvSpPr/>
            <p:nvPr/>
          </p:nvSpPr>
          <p:spPr>
            <a:xfrm>
              <a:off x="4364440" y="2840484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7D9FC2-3C17-2943-B33A-3749FF2EC74C}"/>
              </a:ext>
            </a:extLst>
          </p:cNvPr>
          <p:cNvGrpSpPr/>
          <p:nvPr/>
        </p:nvGrpSpPr>
        <p:grpSpPr>
          <a:xfrm>
            <a:off x="1151438" y="1894733"/>
            <a:ext cx="1591581" cy="1311088"/>
            <a:chOff x="1150150" y="1767300"/>
            <a:chExt cx="1591996" cy="1311430"/>
          </a:xfrm>
        </p:grpSpPr>
        <p:sp>
          <p:nvSpPr>
            <p:cNvPr id="38" name="Flowchart: Connector 28">
              <a:extLst>
                <a:ext uri="{FF2B5EF4-FFF2-40B4-BE49-F238E27FC236}">
                  <a16:creationId xmlns:a16="http://schemas.microsoft.com/office/drawing/2014/main" id="{7053D222-E798-C14E-A644-070E8A3CED43}"/>
                </a:ext>
              </a:extLst>
            </p:cNvPr>
            <p:cNvSpPr/>
            <p:nvPr/>
          </p:nvSpPr>
          <p:spPr>
            <a:xfrm>
              <a:off x="1150150" y="1767300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9" name="Flowchart: Connector 29">
              <a:extLst>
                <a:ext uri="{FF2B5EF4-FFF2-40B4-BE49-F238E27FC236}">
                  <a16:creationId xmlns:a16="http://schemas.microsoft.com/office/drawing/2014/main" id="{20B3B74D-54BD-7A4F-B0B5-C92285B10C58}"/>
                </a:ext>
              </a:extLst>
            </p:cNvPr>
            <p:cNvSpPr/>
            <p:nvPr/>
          </p:nvSpPr>
          <p:spPr>
            <a:xfrm>
              <a:off x="1218894" y="2142875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0" name="Flowchart: Connector 30">
              <a:extLst>
                <a:ext uri="{FF2B5EF4-FFF2-40B4-BE49-F238E27FC236}">
                  <a16:creationId xmlns:a16="http://schemas.microsoft.com/office/drawing/2014/main" id="{6DC45793-2C02-C645-AE4D-0772AA9223DF}"/>
                </a:ext>
              </a:extLst>
            </p:cNvPr>
            <p:cNvSpPr/>
            <p:nvPr/>
          </p:nvSpPr>
          <p:spPr>
            <a:xfrm>
              <a:off x="1447748" y="2391802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1" name="Flowchart: Connector 31">
              <a:extLst>
                <a:ext uri="{FF2B5EF4-FFF2-40B4-BE49-F238E27FC236}">
                  <a16:creationId xmlns:a16="http://schemas.microsoft.com/office/drawing/2014/main" id="{FCE8EB98-CCA4-D049-8D86-91E52370A677}"/>
                </a:ext>
              </a:extLst>
            </p:cNvPr>
            <p:cNvSpPr/>
            <p:nvPr/>
          </p:nvSpPr>
          <p:spPr>
            <a:xfrm>
              <a:off x="1720504" y="2815388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2" name="Flowchart: Connector 32">
              <a:extLst>
                <a:ext uri="{FF2B5EF4-FFF2-40B4-BE49-F238E27FC236}">
                  <a16:creationId xmlns:a16="http://schemas.microsoft.com/office/drawing/2014/main" id="{388979F5-CC75-6144-B685-175BBE94D784}"/>
                </a:ext>
              </a:extLst>
            </p:cNvPr>
            <p:cNvSpPr/>
            <p:nvPr/>
          </p:nvSpPr>
          <p:spPr>
            <a:xfrm>
              <a:off x="1776652" y="2367252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3" name="Flowchart: Connector 33">
              <a:extLst>
                <a:ext uri="{FF2B5EF4-FFF2-40B4-BE49-F238E27FC236}">
                  <a16:creationId xmlns:a16="http://schemas.microsoft.com/office/drawing/2014/main" id="{0D6A9A2C-EFD2-EF4A-A5CA-D9A48E42BEE2}"/>
                </a:ext>
              </a:extLst>
            </p:cNvPr>
            <p:cNvSpPr/>
            <p:nvPr/>
          </p:nvSpPr>
          <p:spPr>
            <a:xfrm>
              <a:off x="2147625" y="2590799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4" name="Flowchart: Connector 34">
              <a:extLst>
                <a:ext uri="{FF2B5EF4-FFF2-40B4-BE49-F238E27FC236}">
                  <a16:creationId xmlns:a16="http://schemas.microsoft.com/office/drawing/2014/main" id="{6D9EDE2A-6945-4E41-8598-3970EB6E2386}"/>
                </a:ext>
              </a:extLst>
            </p:cNvPr>
            <p:cNvSpPr/>
            <p:nvPr/>
          </p:nvSpPr>
          <p:spPr>
            <a:xfrm>
              <a:off x="2422346" y="2647346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5" name="Flowchart: Connector 35">
              <a:extLst>
                <a:ext uri="{FF2B5EF4-FFF2-40B4-BE49-F238E27FC236}">
                  <a16:creationId xmlns:a16="http://schemas.microsoft.com/office/drawing/2014/main" id="{DF93E49C-B994-4A45-B4BF-80112D18E934}"/>
                </a:ext>
              </a:extLst>
            </p:cNvPr>
            <p:cNvSpPr/>
            <p:nvPr/>
          </p:nvSpPr>
          <p:spPr>
            <a:xfrm>
              <a:off x="1552428" y="2066143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6" name="Flowchart: Connector 38">
              <a:extLst>
                <a:ext uri="{FF2B5EF4-FFF2-40B4-BE49-F238E27FC236}">
                  <a16:creationId xmlns:a16="http://schemas.microsoft.com/office/drawing/2014/main" id="{CFA07D22-D52E-7B46-BCC2-215BD61946D5}"/>
                </a:ext>
              </a:extLst>
            </p:cNvPr>
            <p:cNvSpPr/>
            <p:nvPr/>
          </p:nvSpPr>
          <p:spPr>
            <a:xfrm>
              <a:off x="1826544" y="2513624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7" name="Flowchart: Connector 40">
              <a:extLst>
                <a:ext uri="{FF2B5EF4-FFF2-40B4-BE49-F238E27FC236}">
                  <a16:creationId xmlns:a16="http://schemas.microsoft.com/office/drawing/2014/main" id="{2EEDACF8-5688-BA4F-93DD-D8880528EB21}"/>
                </a:ext>
              </a:extLst>
            </p:cNvPr>
            <p:cNvSpPr/>
            <p:nvPr/>
          </p:nvSpPr>
          <p:spPr>
            <a:xfrm>
              <a:off x="1986874" y="2083341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8" name="Flowchart: Connector 42">
              <a:extLst>
                <a:ext uri="{FF2B5EF4-FFF2-40B4-BE49-F238E27FC236}">
                  <a16:creationId xmlns:a16="http://schemas.microsoft.com/office/drawing/2014/main" id="{48DA8D26-BED4-594C-8FE3-06B856190B58}"/>
                </a:ext>
              </a:extLst>
            </p:cNvPr>
            <p:cNvSpPr/>
            <p:nvPr/>
          </p:nvSpPr>
          <p:spPr>
            <a:xfrm>
              <a:off x="2279104" y="2355226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49" name="Flowchart: Connector 86">
              <a:extLst>
                <a:ext uri="{FF2B5EF4-FFF2-40B4-BE49-F238E27FC236}">
                  <a16:creationId xmlns:a16="http://schemas.microsoft.com/office/drawing/2014/main" id="{E662B6A6-4D7E-7C48-8775-181874F0DBDC}"/>
                </a:ext>
              </a:extLst>
            </p:cNvPr>
            <p:cNvSpPr/>
            <p:nvPr/>
          </p:nvSpPr>
          <p:spPr>
            <a:xfrm>
              <a:off x="2431504" y="2507626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50" name="Flowchart: Connector 90">
              <a:extLst>
                <a:ext uri="{FF2B5EF4-FFF2-40B4-BE49-F238E27FC236}">
                  <a16:creationId xmlns:a16="http://schemas.microsoft.com/office/drawing/2014/main" id="{7B9D65E7-82EE-6144-ADC2-7BE4BBFF00C9}"/>
                </a:ext>
              </a:extLst>
            </p:cNvPr>
            <p:cNvSpPr/>
            <p:nvPr/>
          </p:nvSpPr>
          <p:spPr>
            <a:xfrm>
              <a:off x="2668994" y="3005578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"/>
              </a:endParaRP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33311127-743E-2B46-B094-7234402C6F70}"/>
              </a:ext>
            </a:extLst>
          </p:cNvPr>
          <p:cNvSpPr/>
          <p:nvPr/>
        </p:nvSpPr>
        <p:spPr>
          <a:xfrm rot="16200000">
            <a:off x="7375632" y="4033579"/>
            <a:ext cx="1406507" cy="488845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ECED1A1C-B8BB-3A4A-B12B-D92BA7D99608}"/>
              </a:ext>
            </a:extLst>
          </p:cNvPr>
          <p:cNvSpPr/>
          <p:nvPr/>
        </p:nvSpPr>
        <p:spPr>
          <a:xfrm rot="16200000">
            <a:off x="8054527" y="4033579"/>
            <a:ext cx="1406507" cy="48884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PCA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2F70783-7C11-1848-9B5E-FA4375407089}"/>
              </a:ext>
            </a:extLst>
          </p:cNvPr>
          <p:cNvSpPr/>
          <p:nvPr/>
        </p:nvSpPr>
        <p:spPr>
          <a:xfrm rot="16200000">
            <a:off x="8761746" y="3967361"/>
            <a:ext cx="1406508" cy="62128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400" dirty="0">
                <a:solidFill>
                  <a:schemeClr val="bg1"/>
                </a:solidFill>
                <a:latin typeface="Amazon Ember"/>
                <a:cs typeface="Arial" panose="020B0604020202020204" pitchFamily="34" charset="0"/>
              </a:rPr>
              <a:t>Collaborative Filtering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1FB82F3-7E4B-AC46-BD65-447A01883EB9}"/>
              </a:ext>
            </a:extLst>
          </p:cNvPr>
          <p:cNvCxnSpPr>
            <a:endCxn id="67" idx="3"/>
          </p:cNvCxnSpPr>
          <p:nvPr/>
        </p:nvCxnSpPr>
        <p:spPr>
          <a:xfrm flipH="1">
            <a:off x="8078886" y="2839316"/>
            <a:ext cx="678894" cy="73543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36B39BE-B850-8247-8085-F63BABE7EBD0}"/>
              </a:ext>
            </a:extLst>
          </p:cNvPr>
          <p:cNvCxnSpPr/>
          <p:nvPr/>
        </p:nvCxnSpPr>
        <p:spPr>
          <a:xfrm flipH="1">
            <a:off x="8744338" y="2839317"/>
            <a:ext cx="2580" cy="735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12C2EC5-96DE-9746-9100-57B4810187B9}"/>
              </a:ext>
            </a:extLst>
          </p:cNvPr>
          <p:cNvCxnSpPr>
            <a:endCxn id="69" idx="3"/>
          </p:cNvCxnSpPr>
          <p:nvPr/>
        </p:nvCxnSpPr>
        <p:spPr>
          <a:xfrm>
            <a:off x="8757779" y="2839317"/>
            <a:ext cx="707222" cy="735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ular Callout 72">
            <a:extLst>
              <a:ext uri="{FF2B5EF4-FFF2-40B4-BE49-F238E27FC236}">
                <a16:creationId xmlns:a16="http://schemas.microsoft.com/office/drawing/2014/main" id="{C0614B4C-8E92-904B-A291-D13D55949A90}"/>
              </a:ext>
            </a:extLst>
          </p:cNvPr>
          <p:cNvSpPr/>
          <p:nvPr/>
        </p:nvSpPr>
        <p:spPr>
          <a:xfrm>
            <a:off x="10771321" y="2951407"/>
            <a:ext cx="1174480" cy="1278195"/>
          </a:xfrm>
          <a:prstGeom prst="wedgeRoundRectCallout">
            <a:avLst>
              <a:gd name="adj1" fmla="val -78451"/>
              <a:gd name="adj2" fmla="val -5984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 is provided without labels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D8A5E0F9-756F-D041-B42D-6C3EE6F8B5C2}"/>
              </a:ext>
            </a:extLst>
          </p:cNvPr>
          <p:cNvSpPr/>
          <p:nvPr/>
        </p:nvSpPr>
        <p:spPr>
          <a:xfrm>
            <a:off x="7225051" y="1797838"/>
            <a:ext cx="3094086" cy="10308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dirty="0">
                <a:solidFill>
                  <a:schemeClr val="tx1"/>
                </a:solidFill>
                <a:latin typeface="Amazon Ember"/>
                <a:cs typeface="Arial" panose="020B0604020202020204" pitchFamily="34" charset="0"/>
              </a:rPr>
              <a:t>Unsupervised Learning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146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Machine Learning and Statistics 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B688085-A246-A14A-A1B9-29E6060C7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754378"/>
              </p:ext>
            </p:extLst>
          </p:nvPr>
        </p:nvGraphicFramePr>
        <p:xfrm>
          <a:off x="723709" y="2742388"/>
          <a:ext cx="10588752" cy="287667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92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5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ML</a:t>
                      </a:r>
                      <a:endParaRPr lang="en-US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Statistics</a:t>
                      </a:r>
                      <a:endParaRPr lang="en-US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lt1"/>
                          </a:solidFill>
                          <a:latin typeface="+mn-lt"/>
                          <a:cs typeface="+mn-cs"/>
                        </a:rPr>
                        <a:t>Simply</a:t>
                      </a:r>
                      <a:r>
                        <a:rPr lang="en-US" sz="1800" baseline="0" dirty="0">
                          <a:solidFill>
                            <a:schemeClr val="lt1"/>
                          </a:solidFill>
                          <a:latin typeface="+mn-lt"/>
                          <a:cs typeface="+mn-cs"/>
                        </a:rPr>
                        <a:t> Put</a:t>
                      </a:r>
                      <a:endParaRPr lang="en-US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549">
                <a:tc>
                  <a:txBody>
                    <a:bodyPr/>
                    <a:lstStyle/>
                    <a:p>
                      <a:r>
                        <a:rPr lang="en-US" sz="2000" dirty="0"/>
                        <a:t>Label</a:t>
                      </a:r>
                      <a:r>
                        <a:rPr lang="en-US" sz="2000" baseline="0" dirty="0"/>
                        <a:t>/</a:t>
                      </a:r>
                      <a:r>
                        <a:rPr lang="en-US" sz="2000" dirty="0"/>
                        <a:t>Target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Dependent/Response/Output Variable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The thing you’re trying to predict.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549">
                <a:tc>
                  <a:txBody>
                    <a:bodyPr/>
                    <a:lstStyle/>
                    <a:p>
                      <a:r>
                        <a:rPr lang="en-US" sz="2000" dirty="0"/>
                        <a:t>Feature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Independent/Explanatory/Input Variable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  <a:r>
                        <a:rPr lang="en-US" sz="2000" baseline="0" dirty="0"/>
                        <a:t> that help you make predictions.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549">
                <a:tc>
                  <a:txBody>
                    <a:bodyPr/>
                    <a:lstStyle/>
                    <a:p>
                      <a:r>
                        <a:rPr lang="en-US" sz="2000" dirty="0"/>
                        <a:t>Feature Engineering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Transformation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Reshaping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dirty="0"/>
                        <a:t>data</a:t>
                      </a:r>
                      <a:r>
                        <a:rPr lang="en-US" sz="2000" baseline="0" dirty="0"/>
                        <a:t> to get more value.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549">
                <a:tc>
                  <a:txBody>
                    <a:bodyPr/>
                    <a:lstStyle/>
                    <a:p>
                      <a:r>
                        <a:rPr lang="en-US" sz="2000" dirty="0"/>
                        <a:t>Feature</a:t>
                      </a:r>
                      <a:r>
                        <a:rPr lang="en-US" sz="2000" baseline="0" dirty="0"/>
                        <a:t> Selection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Variable/Subset</a:t>
                      </a:r>
                      <a:r>
                        <a:rPr lang="en-US" sz="2000" baseline="0" dirty="0"/>
                        <a:t> Selection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Using</a:t>
                      </a:r>
                      <a:r>
                        <a:rPr lang="en-US" sz="2000" baseline="0" dirty="0"/>
                        <a:t> the most valuable data.</a:t>
                      </a:r>
                      <a:endParaRPr lang="en-US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F41A0F50-222B-784A-A17E-6AFAB0C75C69}"/>
              </a:ext>
            </a:extLst>
          </p:cNvPr>
          <p:cNvSpPr txBox="1">
            <a:spLocks/>
          </p:cNvSpPr>
          <p:nvPr/>
        </p:nvSpPr>
        <p:spPr>
          <a:xfrm>
            <a:off x="788988" y="1528763"/>
            <a:ext cx="10676128" cy="4381500"/>
          </a:xfrm>
          <a:prstGeom prst="rect">
            <a:avLst/>
          </a:prstGeom>
        </p:spPr>
        <p:txBody>
          <a:bodyPr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ML optimizes on predictive performance, while statistics places importance on interpretability and parsimony/simplicity.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747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Course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/>
            <a:r>
              <a:rPr lang="en-US" sz="2800" b="1" dirty="0"/>
              <a:t>Day 1</a:t>
            </a:r>
            <a:r>
              <a:rPr lang="en-US" sz="2800" dirty="0"/>
              <a:t>: Introduction to ML, Model Building, Text Processing, Bag of Words (</a:t>
            </a:r>
            <a:r>
              <a:rPr lang="en-US" sz="2800" dirty="0" err="1"/>
              <a:t>BoW</a:t>
            </a:r>
            <a:r>
              <a:rPr lang="en-US" sz="2800" dirty="0"/>
              <a:t>), and K Nearest Neighbors Model (KNN)</a:t>
            </a:r>
          </a:p>
          <a:p>
            <a:pPr marL="285750" indent="-285750"/>
            <a:r>
              <a:rPr lang="en-US" sz="2800" b="1" dirty="0"/>
              <a:t>Day 2: </a:t>
            </a:r>
            <a:r>
              <a:rPr lang="en-US" sz="2800" dirty="0"/>
              <a:t>Tree-based Models</a:t>
            </a:r>
            <a:r>
              <a:rPr lang="en-US" sz="2800" b="1" dirty="0"/>
              <a:t>, </a:t>
            </a:r>
            <a:r>
              <a:rPr lang="en-US" sz="2800" dirty="0"/>
              <a:t>Regression Models, Optimization, Regularization, Hyperparameter Tuning, and AWS AI/ML Services</a:t>
            </a:r>
          </a:p>
          <a:p>
            <a:pPr marL="285750" indent="-285750"/>
            <a:r>
              <a:rPr lang="en-US" sz="2800" b="1" dirty="0"/>
              <a:t>Day 3: </a:t>
            </a:r>
            <a:r>
              <a:rPr lang="en-US" sz="2800" dirty="0"/>
              <a:t>Neural Networks, Word Embeddings, Recurrent Neural Networks (RNN), and Transformers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285750" indent="-285750"/>
            <a:r>
              <a:rPr lang="en-US" sz="2800" b="1" dirty="0"/>
              <a:t>Day 4: </a:t>
            </a:r>
            <a:r>
              <a:rPr lang="en-US" sz="2800" dirty="0"/>
              <a:t>Tabular Data, </a:t>
            </a:r>
            <a:r>
              <a:rPr lang="en-US" sz="2800" dirty="0" err="1"/>
              <a:t>AutoML</a:t>
            </a:r>
            <a:r>
              <a:rPr lang="en-US" sz="2800" dirty="0"/>
              <a:t>, Image Classification, Convolutional Neural Networks (CNN), and Transfer Learning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262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Introduction to Machine Learning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Data Processing</a:t>
            </a:r>
          </a:p>
          <a:p>
            <a:r>
              <a:rPr lang="en-US" sz="2800" dirty="0"/>
              <a:t>Model Evaluation Metrics</a:t>
            </a:r>
          </a:p>
          <a:p>
            <a:r>
              <a:rPr lang="en-US" sz="2800" dirty="0"/>
              <a:t>Text Processing</a:t>
            </a:r>
          </a:p>
          <a:p>
            <a:r>
              <a:rPr lang="en-US" sz="2800" dirty="0"/>
              <a:t>Bag of Words Method (</a:t>
            </a:r>
            <a:r>
              <a:rPr lang="en-US" sz="2800" dirty="0" err="1"/>
              <a:t>BoW</a:t>
            </a:r>
            <a:r>
              <a:rPr lang="en-US" sz="2800" dirty="0"/>
              <a:t>) </a:t>
            </a:r>
          </a:p>
          <a:p>
            <a:r>
              <a:rPr lang="en-US" sz="2800" dirty="0"/>
              <a:t>K Nearest Neighbors Model (KNN)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131713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Data Class Imbalance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 imbalanced datasets, the number of data points for each class is not equally distributed. </a:t>
            </a:r>
          </a:p>
          <a:p>
            <a:r>
              <a:rPr lang="en-US" sz="2800" dirty="0"/>
              <a:t>Often, there are many data points for one class (the dominant class), but much fewer for the other classes (the rare classes).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894BE-0EFB-A049-A988-6473FDC14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00" y="3095602"/>
            <a:ext cx="4480559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73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Data Class Imbalance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1046688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How to solve class imbalance problem?</a:t>
            </a:r>
          </a:p>
          <a:p>
            <a:r>
              <a:rPr lang="en-US" sz="2800" b="1" dirty="0" err="1"/>
              <a:t>Downsampling</a:t>
            </a:r>
            <a:r>
              <a:rPr lang="en-US" sz="2800" b="1" dirty="0"/>
              <a:t>: </a:t>
            </a:r>
            <a:r>
              <a:rPr lang="en-US" sz="2800" dirty="0" err="1"/>
              <a:t>Downsample</a:t>
            </a:r>
            <a:r>
              <a:rPr lang="en-US" sz="2800" dirty="0"/>
              <a:t> the dominant class(es).</a:t>
            </a:r>
          </a:p>
          <a:p>
            <a:r>
              <a:rPr lang="en-US" sz="2800" b="1" dirty="0" err="1"/>
              <a:t>Upsampling</a:t>
            </a:r>
            <a:r>
              <a:rPr lang="en-US" sz="2800" b="1" dirty="0"/>
              <a:t>: </a:t>
            </a:r>
            <a:r>
              <a:rPr lang="en-US" sz="2800" dirty="0" err="1"/>
              <a:t>Upsample</a:t>
            </a:r>
            <a:r>
              <a:rPr lang="en-US" sz="2800" dirty="0"/>
              <a:t> the rare or small class(es). It creates identical records.</a:t>
            </a:r>
          </a:p>
          <a:p>
            <a:r>
              <a:rPr lang="en-US" sz="2800" b="1" dirty="0"/>
              <a:t>Data generation: </a:t>
            </a:r>
            <a:r>
              <a:rPr lang="en-US" sz="2800" dirty="0"/>
              <a:t>Create new records that are similar but not identical. For example: In computer vision, create similar images distorting original images by rotating, introducing noise or skewing.</a:t>
            </a:r>
          </a:p>
          <a:p>
            <a:r>
              <a:rPr lang="en-US" sz="2800" b="1" dirty="0"/>
              <a:t>Up/down weights:</a:t>
            </a:r>
            <a:r>
              <a:rPr lang="en-US" sz="2800" dirty="0"/>
              <a:t> For a model that uses a cost function, assign higher weights to rare class(es) and lower weights to dominant class(es).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5564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Handling Missing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How can we handle the missing values of the following product review dataset?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8A7785-4091-F442-9A6B-D3AD39197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967533"/>
              </p:ext>
            </p:extLst>
          </p:nvPr>
        </p:nvGraphicFramePr>
        <p:xfrm>
          <a:off x="2031470" y="2484191"/>
          <a:ext cx="8125884" cy="324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4146">
                  <a:extLst>
                    <a:ext uri="{9D8B030D-6E8A-4147-A177-3AD203B41FA5}">
                      <a16:colId xmlns:a16="http://schemas.microsoft.com/office/drawing/2014/main" val="888377392"/>
                    </a:ext>
                  </a:extLst>
                </a:gridCol>
                <a:gridCol w="3589506">
                  <a:extLst>
                    <a:ext uri="{9D8B030D-6E8A-4147-A177-3AD203B41FA5}">
                      <a16:colId xmlns:a16="http://schemas.microsoft.com/office/drawing/2014/main" val="3446826760"/>
                    </a:ext>
                  </a:extLst>
                </a:gridCol>
                <a:gridCol w="1196503">
                  <a:extLst>
                    <a:ext uri="{9D8B030D-6E8A-4147-A177-3AD203B41FA5}">
                      <a16:colId xmlns:a16="http://schemas.microsoft.com/office/drawing/2014/main" val="3383408960"/>
                    </a:ext>
                  </a:extLst>
                </a:gridCol>
                <a:gridCol w="1285729">
                  <a:extLst>
                    <a:ext uri="{9D8B030D-6E8A-4147-A177-3AD203B41FA5}">
                      <a16:colId xmlns:a16="http://schemas.microsoft.com/office/drawing/2014/main" val="2151155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isPositive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302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was very happy with this purchase…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37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worth the price. Most of the…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220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works fast and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34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impressed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quality material. I could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170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Broken!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90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have been waiting for the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7262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349E65F-5AB8-E44E-AA1C-FB464B21339F}"/>
              </a:ext>
            </a:extLst>
          </p:cNvPr>
          <p:cNvSpPr/>
          <p:nvPr/>
        </p:nvSpPr>
        <p:spPr>
          <a:xfrm>
            <a:off x="2031470" y="4195734"/>
            <a:ext cx="2034691" cy="389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6D9E0F-C065-8449-940E-9575BB7136B0}"/>
              </a:ext>
            </a:extLst>
          </p:cNvPr>
          <p:cNvSpPr/>
          <p:nvPr/>
        </p:nvSpPr>
        <p:spPr>
          <a:xfrm>
            <a:off x="7665395" y="3534253"/>
            <a:ext cx="1206230" cy="661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3BEB66-59A7-1347-BEEE-B31345FE0A07}"/>
              </a:ext>
            </a:extLst>
          </p:cNvPr>
          <p:cNvSpPr/>
          <p:nvPr/>
        </p:nvSpPr>
        <p:spPr>
          <a:xfrm>
            <a:off x="4075889" y="4964219"/>
            <a:ext cx="3599234" cy="369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3679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Handling Missing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b="1" dirty="0"/>
              <a:t>Drop rows and/or columns with missing values: </a:t>
            </a:r>
            <a:r>
              <a:rPr lang="en-US" sz="2800" dirty="0"/>
              <a:t>Remove those rows and/or columns from the dataset.</a:t>
            </a:r>
          </a:p>
          <a:p>
            <a:pPr lvl="1"/>
            <a:r>
              <a:rPr lang="en-US" sz="2000" dirty="0"/>
              <a:t>Less training data samples and/or less features can lead to overfitting/underfitting. </a:t>
            </a:r>
          </a:p>
          <a:p>
            <a:r>
              <a:rPr lang="en-US" sz="2800" b="1" dirty="0"/>
              <a:t>Imputation: </a:t>
            </a:r>
            <a:r>
              <a:rPr lang="en-US" sz="2800" dirty="0"/>
              <a:t>Fill-in the missing values.</a:t>
            </a:r>
          </a:p>
          <a:p>
            <a:pPr lvl="1"/>
            <a:r>
              <a:rPr lang="en-US" sz="2000" b="1" dirty="0"/>
              <a:t>Average imputation: </a:t>
            </a:r>
            <a:r>
              <a:rPr lang="en-US" sz="2000" dirty="0"/>
              <a:t>Only for numerical values. Take the average of the values in that column. </a:t>
            </a:r>
          </a:p>
          <a:p>
            <a:pPr lvl="1"/>
            <a:r>
              <a:rPr lang="en-US" sz="2000" b="1" dirty="0"/>
              <a:t>Common point imputation:</a:t>
            </a:r>
            <a:r>
              <a:rPr lang="en-US" sz="2000" dirty="0"/>
              <a:t> Only for categorical data. Assign the most common value for that column.</a:t>
            </a:r>
          </a:p>
          <a:p>
            <a:pPr lvl="1"/>
            <a:r>
              <a:rPr lang="en-US" sz="2000" b="1" dirty="0"/>
              <a:t>Placeholder: </a:t>
            </a:r>
            <a:r>
              <a:rPr lang="en-US" sz="2000" dirty="0"/>
              <a:t>You can assign a common value for missing data location.</a:t>
            </a:r>
          </a:p>
          <a:p>
            <a:pPr lvl="1"/>
            <a:r>
              <a:rPr lang="en-US" sz="2000" b="1" dirty="0"/>
              <a:t>Model development: </a:t>
            </a:r>
            <a:r>
              <a:rPr lang="en-US" sz="2000" dirty="0"/>
              <a:t>Develop a machine learning model that will learn from the complete data points and predict the missing values. For example: </a:t>
            </a:r>
            <a:r>
              <a:rPr lang="en-US" sz="2000" dirty="0" err="1"/>
              <a:t>Datawig</a:t>
            </a:r>
            <a:r>
              <a:rPr lang="en-US" sz="2000" dirty="0"/>
              <a:t> from AWS labs: </a:t>
            </a:r>
            <a:r>
              <a:rPr lang="en-US" sz="2000" dirty="0">
                <a:hlinkClick r:id="rId2"/>
              </a:rPr>
              <a:t>https://github.com/awslabs/datawig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3232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303120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Training - Validation - Test Datasets</a:t>
            </a:r>
            <a:endParaRPr lang="en-US" dirty="0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96A21760-B403-5D4F-B8DF-764DADCEAA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4436983"/>
              </p:ext>
            </p:extLst>
          </p:nvPr>
        </p:nvGraphicFramePr>
        <p:xfrm>
          <a:off x="784815" y="1139009"/>
          <a:ext cx="7032167" cy="2829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Horizontal Scroll 23">
            <a:extLst>
              <a:ext uri="{FF2B5EF4-FFF2-40B4-BE49-F238E27FC236}">
                <a16:creationId xmlns:a16="http://schemas.microsoft.com/office/drawing/2014/main" id="{833E84E2-0BCC-2A48-81AF-344552F623E9}"/>
              </a:ext>
            </a:extLst>
          </p:cNvPr>
          <p:cNvSpPr/>
          <p:nvPr/>
        </p:nvSpPr>
        <p:spPr>
          <a:xfrm>
            <a:off x="8450036" y="1683527"/>
            <a:ext cx="2827561" cy="814654"/>
          </a:xfrm>
          <a:prstGeom prst="horizontalScroll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tx1"/>
                </a:solidFill>
              </a:rPr>
              <a:t>Train, tune and validate the model (multiple times!)</a:t>
            </a:r>
            <a:endParaRPr lang="en-US" sz="1600" dirty="0"/>
          </a:p>
        </p:txBody>
      </p:sp>
      <p:sp>
        <p:nvSpPr>
          <p:cNvPr id="26" name="Horizontal Scroll 25">
            <a:extLst>
              <a:ext uri="{FF2B5EF4-FFF2-40B4-BE49-F238E27FC236}">
                <a16:creationId xmlns:a16="http://schemas.microsoft.com/office/drawing/2014/main" id="{AE3054C1-CD82-1F49-AA99-32CB546CCA9D}"/>
              </a:ext>
            </a:extLst>
          </p:cNvPr>
          <p:cNvSpPr/>
          <p:nvPr/>
        </p:nvSpPr>
        <p:spPr>
          <a:xfrm>
            <a:off x="8450036" y="2862350"/>
            <a:ext cx="2827561" cy="814654"/>
          </a:xfrm>
          <a:prstGeom prst="horizontalScroll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tx1"/>
                </a:solidFill>
              </a:rPr>
              <a:t>(Final) Model Testing</a:t>
            </a:r>
            <a:endParaRPr lang="en-US" sz="1600" dirty="0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A9784F87-04F4-0247-AF2E-82FB7B62BD43}"/>
              </a:ext>
            </a:extLst>
          </p:cNvPr>
          <p:cNvSpPr/>
          <p:nvPr/>
        </p:nvSpPr>
        <p:spPr>
          <a:xfrm>
            <a:off x="8015185" y="1731405"/>
            <a:ext cx="214312" cy="874866"/>
          </a:xfrm>
          <a:prstGeom prst="rightBrac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5ADCE4-F9A2-D549-8166-B94B45081AA2}"/>
              </a:ext>
            </a:extLst>
          </p:cNvPr>
          <p:cNvCxnSpPr>
            <a:cxnSpLocks/>
          </p:cNvCxnSpPr>
          <p:nvPr/>
        </p:nvCxnSpPr>
        <p:spPr>
          <a:xfrm>
            <a:off x="7885123" y="3326764"/>
            <a:ext cx="47443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A45564-C289-3642-B1B2-FA2AFF1B5C54}"/>
              </a:ext>
            </a:extLst>
          </p:cNvPr>
          <p:cNvCxnSpPr>
            <a:cxnSpLocks/>
          </p:cNvCxnSpPr>
          <p:nvPr/>
        </p:nvCxnSpPr>
        <p:spPr>
          <a:xfrm>
            <a:off x="10020610" y="2551339"/>
            <a:ext cx="0" cy="3110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5B7AB50-266F-BC46-BEE8-D82016AD6AB7}"/>
              </a:ext>
            </a:extLst>
          </p:cNvPr>
          <p:cNvSpPr/>
          <p:nvPr/>
        </p:nvSpPr>
        <p:spPr>
          <a:xfrm>
            <a:off x="695914" y="4485342"/>
            <a:ext cx="103660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Why do we divide the data into these three sub-datasets?</a:t>
            </a:r>
          </a:p>
          <a:p>
            <a:r>
              <a:rPr lang="en-US" sz="2800" dirty="0"/>
              <a:t>How do we make sure our model generalizes well?</a:t>
            </a:r>
          </a:p>
        </p:txBody>
      </p:sp>
    </p:spTree>
    <p:extLst>
      <p:ext uri="{BB962C8B-B14F-4D97-AF65-F5344CB8AC3E}">
        <p14:creationId xmlns:p14="http://schemas.microsoft.com/office/powerpoint/2010/main" val="3263290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303120"/>
            <a:ext cx="10894666" cy="987472"/>
          </a:xfrm>
        </p:spPr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Training - Validation - Test Datasets</a:t>
            </a:r>
            <a:endParaRPr lang="en-US" dirty="0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96A21760-B403-5D4F-B8DF-764DADCEAA2F}"/>
              </a:ext>
            </a:extLst>
          </p:cNvPr>
          <p:cNvGraphicFramePr/>
          <p:nvPr/>
        </p:nvGraphicFramePr>
        <p:xfrm>
          <a:off x="784815" y="1139009"/>
          <a:ext cx="7032167" cy="2829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Horizontal Scroll 23">
            <a:extLst>
              <a:ext uri="{FF2B5EF4-FFF2-40B4-BE49-F238E27FC236}">
                <a16:creationId xmlns:a16="http://schemas.microsoft.com/office/drawing/2014/main" id="{833E84E2-0BCC-2A48-81AF-344552F623E9}"/>
              </a:ext>
            </a:extLst>
          </p:cNvPr>
          <p:cNvSpPr/>
          <p:nvPr/>
        </p:nvSpPr>
        <p:spPr>
          <a:xfrm>
            <a:off x="8450036" y="1683527"/>
            <a:ext cx="2827561" cy="814654"/>
          </a:xfrm>
          <a:prstGeom prst="horizontalScroll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tx1"/>
                </a:solidFill>
              </a:rPr>
              <a:t>Train, tune and validate the model (multiple times!)</a:t>
            </a:r>
            <a:endParaRPr lang="en-US" sz="1600" dirty="0"/>
          </a:p>
        </p:txBody>
      </p:sp>
      <p:sp>
        <p:nvSpPr>
          <p:cNvPr id="26" name="Horizontal Scroll 25">
            <a:extLst>
              <a:ext uri="{FF2B5EF4-FFF2-40B4-BE49-F238E27FC236}">
                <a16:creationId xmlns:a16="http://schemas.microsoft.com/office/drawing/2014/main" id="{AE3054C1-CD82-1F49-AA99-32CB546CCA9D}"/>
              </a:ext>
            </a:extLst>
          </p:cNvPr>
          <p:cNvSpPr/>
          <p:nvPr/>
        </p:nvSpPr>
        <p:spPr>
          <a:xfrm>
            <a:off x="8450036" y="2862350"/>
            <a:ext cx="2827561" cy="814654"/>
          </a:xfrm>
          <a:prstGeom prst="horizontalScroll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tx1"/>
                </a:solidFill>
              </a:rPr>
              <a:t>(Final) Model Testing</a:t>
            </a:r>
            <a:endParaRPr lang="en-US" sz="1600" dirty="0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A9784F87-04F4-0247-AF2E-82FB7B62BD43}"/>
              </a:ext>
            </a:extLst>
          </p:cNvPr>
          <p:cNvSpPr/>
          <p:nvPr/>
        </p:nvSpPr>
        <p:spPr>
          <a:xfrm>
            <a:off x="8015185" y="1731405"/>
            <a:ext cx="214312" cy="874866"/>
          </a:xfrm>
          <a:prstGeom prst="rightBrac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5ADCE4-F9A2-D549-8166-B94B45081AA2}"/>
              </a:ext>
            </a:extLst>
          </p:cNvPr>
          <p:cNvCxnSpPr>
            <a:cxnSpLocks/>
          </p:cNvCxnSpPr>
          <p:nvPr/>
        </p:nvCxnSpPr>
        <p:spPr>
          <a:xfrm>
            <a:off x="7885123" y="3326764"/>
            <a:ext cx="47443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A45564-C289-3642-B1B2-FA2AFF1B5C54}"/>
              </a:ext>
            </a:extLst>
          </p:cNvPr>
          <p:cNvCxnSpPr>
            <a:cxnSpLocks/>
          </p:cNvCxnSpPr>
          <p:nvPr/>
        </p:nvCxnSpPr>
        <p:spPr>
          <a:xfrm>
            <a:off x="10020610" y="2551339"/>
            <a:ext cx="0" cy="3110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EFA6162-3B94-7647-9950-A32EB82D1DD7}"/>
              </a:ext>
            </a:extLst>
          </p:cNvPr>
          <p:cNvSpPr txBox="1"/>
          <p:nvPr/>
        </p:nvSpPr>
        <p:spPr>
          <a:xfrm>
            <a:off x="3878200" y="4274814"/>
            <a:ext cx="357281" cy="2482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13" dirty="0"/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49705538-A73C-D642-BD1A-0588464352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529" y="4040387"/>
            <a:ext cx="4284334" cy="1802500"/>
          </a:xfrm>
          <a:prstGeom prst="rect">
            <a:avLst/>
          </a:prstGeom>
          <a:solidFill>
            <a:srgbClr val="0090C3"/>
          </a:solidFill>
          <a:ln w="38100">
            <a:solidFill>
              <a:srgbClr val="0090C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4778F0-D4B4-D748-BE68-9D13C826966B}"/>
              </a:ext>
            </a:extLst>
          </p:cNvPr>
          <p:cNvSpPr txBox="1"/>
          <p:nvPr/>
        </p:nvSpPr>
        <p:spPr>
          <a:xfrm>
            <a:off x="6075941" y="4451954"/>
            <a:ext cx="1461453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Training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A4DCB7-9155-B24B-955D-459DA185FC06}"/>
              </a:ext>
            </a:extLst>
          </p:cNvPr>
          <p:cNvSpPr txBox="1"/>
          <p:nvPr/>
        </p:nvSpPr>
        <p:spPr>
          <a:xfrm>
            <a:off x="6066119" y="5549121"/>
            <a:ext cx="1471273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Test Set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F4A86C-0FA3-D94A-A478-B3E125BE4A9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771785" y="4170534"/>
            <a:ext cx="304156" cy="45069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49A2AC-D27A-5B4B-B27C-A124A231694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771785" y="4621231"/>
            <a:ext cx="304156" cy="552943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898679-65CD-CD4E-BB7B-F8748E8B6F84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771785" y="5151414"/>
            <a:ext cx="294335" cy="162376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B1B754-8922-2E42-90C0-A9864AACEDBF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771785" y="5313790"/>
            <a:ext cx="294335" cy="156702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6CB2F6-F741-E349-9AA8-3252E39D5CA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769087" y="5483704"/>
            <a:ext cx="297032" cy="234694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97AAD4-EB1D-E44D-AD69-1F81C2BB8DF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769087" y="5718398"/>
            <a:ext cx="297032" cy="62257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C90C865-74A3-844C-BFEA-13CBF3B2714E}"/>
              </a:ext>
            </a:extLst>
          </p:cNvPr>
          <p:cNvSpPr/>
          <p:nvPr/>
        </p:nvSpPr>
        <p:spPr>
          <a:xfrm>
            <a:off x="1203537" y="4170534"/>
            <a:ext cx="4568249" cy="100364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9F4828-DE54-BF4D-B6F6-A3E70A60937C}"/>
              </a:ext>
            </a:extLst>
          </p:cNvPr>
          <p:cNvSpPr/>
          <p:nvPr/>
        </p:nvSpPr>
        <p:spPr>
          <a:xfrm>
            <a:off x="1203536" y="5483704"/>
            <a:ext cx="4568249" cy="296951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DB7F71-2525-7B4C-8BB5-9E59E2FD5BA8}"/>
              </a:ext>
            </a:extLst>
          </p:cNvPr>
          <p:cNvSpPr txBox="1"/>
          <p:nvPr/>
        </p:nvSpPr>
        <p:spPr>
          <a:xfrm>
            <a:off x="6066120" y="5144513"/>
            <a:ext cx="1471274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Validation Set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F6C013-DD69-8241-9A0B-FD3E38C4A472}"/>
              </a:ext>
            </a:extLst>
          </p:cNvPr>
          <p:cNvSpPr/>
          <p:nvPr/>
        </p:nvSpPr>
        <p:spPr>
          <a:xfrm>
            <a:off x="1203536" y="5180207"/>
            <a:ext cx="4568249" cy="29695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A1E671-F078-9E43-858E-24C99B8C1432}"/>
              </a:ext>
            </a:extLst>
          </p:cNvPr>
          <p:cNvSpPr txBox="1"/>
          <p:nvPr/>
        </p:nvSpPr>
        <p:spPr>
          <a:xfrm>
            <a:off x="8359559" y="4179866"/>
            <a:ext cx="35032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good practice to shuffle the dataset before the split to avoid bias in the resulting sets.</a:t>
            </a:r>
          </a:p>
        </p:txBody>
      </p:sp>
    </p:spTree>
    <p:extLst>
      <p:ext uri="{BB962C8B-B14F-4D97-AF65-F5344CB8AC3E}">
        <p14:creationId xmlns:p14="http://schemas.microsoft.com/office/powerpoint/2010/main" val="2876101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Model Evaluation - Underfitting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Underfitting: </a:t>
            </a:r>
            <a:r>
              <a:rPr lang="en-US" sz="2800" dirty="0"/>
              <a:t>Model is not good enough to describe the relationship between the input data (x, y) and the output (Class). </a:t>
            </a:r>
            <a:endParaRPr lang="en-US" sz="28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D1147-551E-1643-998F-C1B33D9536DC}"/>
              </a:ext>
            </a:extLst>
          </p:cNvPr>
          <p:cNvGrpSpPr/>
          <p:nvPr/>
        </p:nvGrpSpPr>
        <p:grpSpPr>
          <a:xfrm>
            <a:off x="792784" y="2694099"/>
            <a:ext cx="3995334" cy="2853796"/>
            <a:chOff x="1206442" y="6297995"/>
            <a:chExt cx="3995334" cy="285379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CD0DC08-DD37-5D41-A76D-D88FBFEF066F}"/>
                </a:ext>
              </a:extLst>
            </p:cNvPr>
            <p:cNvCxnSpPr>
              <a:cxnSpLocks/>
            </p:cNvCxnSpPr>
            <p:nvPr/>
          </p:nvCxnSpPr>
          <p:spPr>
            <a:xfrm>
              <a:off x="1513569" y="8836882"/>
              <a:ext cx="33832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5E82EC1-4E30-F943-84D9-A5FB09FCA2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3569" y="6368002"/>
              <a:ext cx="0" cy="24688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F5A55AB-6E5F-3745-9537-7D978FEA7E01}"/>
                </a:ext>
              </a:extLst>
            </p:cNvPr>
            <p:cNvCxnSpPr/>
            <p:nvPr/>
          </p:nvCxnSpPr>
          <p:spPr>
            <a:xfrm>
              <a:off x="1716432" y="8458770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1BA237-C171-A940-A358-FB4FF17C8E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6432" y="8458770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FAE81D-ECC1-8046-B00E-3AE2AF9989BE}"/>
                </a:ext>
              </a:extLst>
            </p:cNvPr>
            <p:cNvCxnSpPr/>
            <p:nvPr/>
          </p:nvCxnSpPr>
          <p:spPr>
            <a:xfrm>
              <a:off x="2036703" y="849095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B8A8C19-4C22-824D-BCBC-BA043A6D41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6703" y="849095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86CD33D-459C-A14E-8E66-90E0BACE36DF}"/>
                </a:ext>
              </a:extLst>
            </p:cNvPr>
            <p:cNvCxnSpPr/>
            <p:nvPr/>
          </p:nvCxnSpPr>
          <p:spPr>
            <a:xfrm>
              <a:off x="1634867" y="80806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F2104CF-6410-264E-B1B1-C985C96748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867" y="80806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19E30B1-FDBB-6747-9D0F-6BF5AB20EEAC}"/>
                </a:ext>
              </a:extLst>
            </p:cNvPr>
            <p:cNvCxnSpPr/>
            <p:nvPr/>
          </p:nvCxnSpPr>
          <p:spPr>
            <a:xfrm>
              <a:off x="1907009" y="814502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83DDCC-B666-FE42-B007-F92A53EA3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009" y="814502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75EFC9F-DBE3-1649-BDB5-22D1AC109F13}"/>
                </a:ext>
              </a:extLst>
            </p:cNvPr>
            <p:cNvCxnSpPr/>
            <p:nvPr/>
          </p:nvCxnSpPr>
          <p:spPr>
            <a:xfrm>
              <a:off x="2385309" y="859584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76256E-E70C-3448-8D15-4DCDF9D1B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5309" y="859584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9EF7B7-8967-6140-B867-1F90816B4FED}"/>
                </a:ext>
              </a:extLst>
            </p:cNvPr>
            <p:cNvCxnSpPr/>
            <p:nvPr/>
          </p:nvCxnSpPr>
          <p:spPr>
            <a:xfrm>
              <a:off x="2493280" y="82721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D6ABA9-8836-0A4E-BE59-1B932FEA0A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3280" y="82721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C560E0-2EA9-D341-91B0-CC63205A6756}"/>
                </a:ext>
              </a:extLst>
            </p:cNvPr>
            <p:cNvCxnSpPr/>
            <p:nvPr/>
          </p:nvCxnSpPr>
          <p:spPr>
            <a:xfrm>
              <a:off x="1658277" y="769276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E6D2F7-972A-1E49-9332-48D4BDE8A9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8277" y="769276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270C854-1DF0-884C-9D50-6073FB6FFE33}"/>
                </a:ext>
              </a:extLst>
            </p:cNvPr>
            <p:cNvCxnSpPr/>
            <p:nvPr/>
          </p:nvCxnSpPr>
          <p:spPr>
            <a:xfrm>
              <a:off x="2057854" y="784669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D019106-9173-C247-AFDA-474D1BE392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854" y="784669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3DB8E6A-FE4B-834E-BB81-A20D14C6EC38}"/>
                </a:ext>
              </a:extLst>
            </p:cNvPr>
            <p:cNvCxnSpPr/>
            <p:nvPr/>
          </p:nvCxnSpPr>
          <p:spPr>
            <a:xfrm>
              <a:off x="1851109" y="7317099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2336F3-B1F4-D94A-AE77-6DB73D01F7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1109" y="7317099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367CCE3-029A-F446-A458-1DB02F41B1F7}"/>
                </a:ext>
              </a:extLst>
            </p:cNvPr>
            <p:cNvSpPr/>
            <p:nvPr/>
          </p:nvSpPr>
          <p:spPr>
            <a:xfrm>
              <a:off x="2127441" y="680599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6F687EA-84CB-E044-9170-9DF85F0BA450}"/>
                </a:ext>
              </a:extLst>
            </p:cNvPr>
            <p:cNvSpPr/>
            <p:nvPr/>
          </p:nvSpPr>
          <p:spPr>
            <a:xfrm>
              <a:off x="2027746" y="7161854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3278FC1-EE6D-8540-97AA-6EF2B1891441}"/>
                </a:ext>
              </a:extLst>
            </p:cNvPr>
            <p:cNvSpPr/>
            <p:nvPr/>
          </p:nvSpPr>
          <p:spPr>
            <a:xfrm>
              <a:off x="2284393" y="721630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FB4749E-31DF-AD40-A1BC-6DF1A038E1FB}"/>
                </a:ext>
              </a:extLst>
            </p:cNvPr>
            <p:cNvSpPr/>
            <p:nvPr/>
          </p:nvSpPr>
          <p:spPr>
            <a:xfrm>
              <a:off x="2277852" y="756606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104559A-D2B2-9145-9739-2D9BEE55A404}"/>
                </a:ext>
              </a:extLst>
            </p:cNvPr>
            <p:cNvSpPr/>
            <p:nvPr/>
          </p:nvSpPr>
          <p:spPr>
            <a:xfrm>
              <a:off x="2468723" y="78748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2E4BCD2-DD11-5146-A50D-DDF11CAABE93}"/>
                </a:ext>
              </a:extLst>
            </p:cNvPr>
            <p:cNvSpPr/>
            <p:nvPr/>
          </p:nvSpPr>
          <p:spPr>
            <a:xfrm>
              <a:off x="2882373" y="787273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A9A1B8A-0418-EB4D-9554-0AA7BC30301D}"/>
                </a:ext>
              </a:extLst>
            </p:cNvPr>
            <p:cNvSpPr/>
            <p:nvPr/>
          </p:nvSpPr>
          <p:spPr>
            <a:xfrm>
              <a:off x="3133574" y="7690340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54940DA-4E8C-FA4E-8D9F-C1EEE5C0D99B}"/>
                </a:ext>
              </a:extLst>
            </p:cNvPr>
            <p:cNvSpPr/>
            <p:nvPr/>
          </p:nvSpPr>
          <p:spPr>
            <a:xfrm>
              <a:off x="2510387" y="6748259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9042DD-A32B-A249-95E0-F4EBF5F31934}"/>
                </a:ext>
              </a:extLst>
            </p:cNvPr>
            <p:cNvSpPr/>
            <p:nvPr/>
          </p:nvSpPr>
          <p:spPr>
            <a:xfrm>
              <a:off x="2447725" y="6987325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4C12905-5ECC-1742-AA1A-18A7527FEA62}"/>
                </a:ext>
              </a:extLst>
            </p:cNvPr>
            <p:cNvSpPr/>
            <p:nvPr/>
          </p:nvSpPr>
          <p:spPr>
            <a:xfrm>
              <a:off x="2707725" y="708906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CAE55EF-594F-C449-99A4-5BC2D5F4DF5F}"/>
                </a:ext>
              </a:extLst>
            </p:cNvPr>
            <p:cNvSpPr/>
            <p:nvPr/>
          </p:nvSpPr>
          <p:spPr>
            <a:xfrm>
              <a:off x="2951133" y="7358463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C2E38BA-40AD-4F4E-938D-548EAC3F5A5E}"/>
                </a:ext>
              </a:extLst>
            </p:cNvPr>
            <p:cNvSpPr/>
            <p:nvPr/>
          </p:nvSpPr>
          <p:spPr>
            <a:xfrm>
              <a:off x="3101707" y="6978417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10C83AB-4173-334B-9083-2CF3C0558CDD}"/>
                </a:ext>
              </a:extLst>
            </p:cNvPr>
            <p:cNvCxnSpPr/>
            <p:nvPr/>
          </p:nvCxnSpPr>
          <p:spPr>
            <a:xfrm>
              <a:off x="2510387" y="7441806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280369A-932B-D143-8ADD-61524ADA19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0387" y="7441806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99042E-7FC2-E34E-8BB3-37B932A5FA9A}"/>
                </a:ext>
              </a:extLst>
            </p:cNvPr>
            <p:cNvCxnSpPr/>
            <p:nvPr/>
          </p:nvCxnSpPr>
          <p:spPr>
            <a:xfrm>
              <a:off x="2805939" y="755980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BE6445A-A9D1-8A43-90D0-925D73AB7A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939" y="755980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BABDBE1-B651-ED4A-AE07-0BFD72B64A69}"/>
                </a:ext>
              </a:extLst>
            </p:cNvPr>
            <p:cNvCxnSpPr/>
            <p:nvPr/>
          </p:nvCxnSpPr>
          <p:spPr>
            <a:xfrm>
              <a:off x="2758030" y="818052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A40F5D8-34D5-4E41-9F20-049014BB4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8030" y="818052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3E7CA6-11CE-2943-B56B-3EB8EB28176E}"/>
                </a:ext>
              </a:extLst>
            </p:cNvPr>
            <p:cNvSpPr/>
            <p:nvPr/>
          </p:nvSpPr>
          <p:spPr>
            <a:xfrm>
              <a:off x="3444150" y="744180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20916F2-3B31-9540-BAE8-7360F51CD51D}"/>
                </a:ext>
              </a:extLst>
            </p:cNvPr>
            <p:cNvSpPr txBox="1"/>
            <p:nvPr/>
          </p:nvSpPr>
          <p:spPr>
            <a:xfrm>
              <a:off x="4493327" y="8782459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8909ACE-DA13-D140-BB9D-2DF545B1B43D}"/>
                </a:ext>
              </a:extLst>
            </p:cNvPr>
            <p:cNvSpPr txBox="1"/>
            <p:nvPr/>
          </p:nvSpPr>
          <p:spPr>
            <a:xfrm>
              <a:off x="1206442" y="6378927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C4F657C-FBA3-024C-8BF9-4CFF7D7AC1EF}"/>
                </a:ext>
              </a:extLst>
            </p:cNvPr>
            <p:cNvCxnSpPr>
              <a:cxnSpLocks/>
            </p:cNvCxnSpPr>
            <p:nvPr/>
          </p:nvCxnSpPr>
          <p:spPr>
            <a:xfrm>
              <a:off x="1596631" y="6810345"/>
              <a:ext cx="2442209" cy="1864218"/>
            </a:xfrm>
            <a:prstGeom prst="line">
              <a:avLst/>
            </a:prstGeom>
            <a:ln w="158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05221C6-2D3E-8A45-8702-0E58E4AAA647}"/>
                </a:ext>
              </a:extLst>
            </p:cNvPr>
            <p:cNvCxnSpPr/>
            <p:nvPr/>
          </p:nvCxnSpPr>
          <p:spPr>
            <a:xfrm>
              <a:off x="1634467" y="7161854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B8E6277-52FC-B845-B04F-FCC8190EB6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467" y="7161854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B9302F65-9C4A-E140-9B48-30E69A593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590" y="7905053"/>
              <a:ext cx="336609" cy="29832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5FB650EA-9094-B846-87A3-F320C55ADA2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123156" y="8299823"/>
              <a:ext cx="311900" cy="296253"/>
            </a:xfrm>
            <a:prstGeom prst="curvedConnector3">
              <a:avLst>
                <a:gd name="adj1" fmla="val 5447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9FE8F93-1ADE-4C44-A077-0174A0EBCDA8}"/>
                </a:ext>
              </a:extLst>
            </p:cNvPr>
            <p:cNvSpPr txBox="1"/>
            <p:nvPr/>
          </p:nvSpPr>
          <p:spPr>
            <a:xfrm>
              <a:off x="3681782" y="7595040"/>
              <a:ext cx="9216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8AC750-346E-7A47-AB64-EED4C89BB2B7}"/>
                </a:ext>
              </a:extLst>
            </p:cNvPr>
            <p:cNvSpPr txBox="1"/>
            <p:nvPr/>
          </p:nvSpPr>
          <p:spPr>
            <a:xfrm>
              <a:off x="2803068" y="8548015"/>
              <a:ext cx="9216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06AF570-77F3-9240-BA0A-FEB374574579}"/>
                </a:ext>
              </a:extLst>
            </p:cNvPr>
            <p:cNvSpPr/>
            <p:nvPr/>
          </p:nvSpPr>
          <p:spPr>
            <a:xfrm>
              <a:off x="4073166" y="63903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8261D21-7155-4548-828E-CED79239CBFC}"/>
                </a:ext>
              </a:extLst>
            </p:cNvPr>
            <p:cNvCxnSpPr/>
            <p:nvPr/>
          </p:nvCxnSpPr>
          <p:spPr>
            <a:xfrm>
              <a:off x="4091724" y="6666533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F67B1B4-02A2-8447-A184-AB77710F6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724" y="6666533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4870946-3A03-C34E-B066-8BFEE96158D9}"/>
                </a:ext>
              </a:extLst>
            </p:cNvPr>
            <p:cNvSpPr txBox="1"/>
            <p:nvPr/>
          </p:nvSpPr>
          <p:spPr>
            <a:xfrm>
              <a:off x="4284556" y="6310641"/>
              <a:ext cx="9056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7DBF5B8-D7BE-F24C-8DEB-3A591FAE94B9}"/>
                </a:ext>
              </a:extLst>
            </p:cNvPr>
            <p:cNvSpPr txBox="1"/>
            <p:nvPr/>
          </p:nvSpPr>
          <p:spPr>
            <a:xfrm>
              <a:off x="4296131" y="6590562"/>
              <a:ext cx="9056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F3CE91C-DD6C-B74C-B98D-A351D1F7E27D}"/>
                </a:ext>
              </a:extLst>
            </p:cNvPr>
            <p:cNvSpPr txBox="1"/>
            <p:nvPr/>
          </p:nvSpPr>
          <p:spPr>
            <a:xfrm>
              <a:off x="3946049" y="6297995"/>
              <a:ext cx="1214546" cy="6452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85C55DAA-30C9-1A4B-8293-3319C846F239}"/>
              </a:ext>
            </a:extLst>
          </p:cNvPr>
          <p:cNvSpPr/>
          <p:nvPr/>
        </p:nvSpPr>
        <p:spPr>
          <a:xfrm>
            <a:off x="5633035" y="2435719"/>
            <a:ext cx="611360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 is </a:t>
            </a:r>
            <a:r>
              <a:rPr lang="en-US" sz="2800" b="1" dirty="0"/>
              <a:t>too simple </a:t>
            </a:r>
            <a:r>
              <a:rPr lang="en-US" sz="2800" dirty="0"/>
              <a:t>to capture important patterns of training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Corresponds to </a:t>
            </a:r>
            <a:r>
              <a:rPr lang="en-US" sz="2800" b="1" dirty="0"/>
              <a:t>high bias - </a:t>
            </a:r>
            <a:r>
              <a:rPr lang="en-US" sz="2800" dirty="0"/>
              <a:t>results show systematic lack of fit in certain regions.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 will perform poorly on training and test.</a:t>
            </a:r>
          </a:p>
        </p:txBody>
      </p:sp>
    </p:spTree>
    <p:extLst>
      <p:ext uri="{BB962C8B-B14F-4D97-AF65-F5344CB8AC3E}">
        <p14:creationId xmlns:p14="http://schemas.microsoft.com/office/powerpoint/2010/main" val="2342302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Model Evaluation - Overfitting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Overfitting:</a:t>
            </a:r>
            <a:r>
              <a:rPr lang="en-US" sz="2800" dirty="0"/>
              <a:t> Model memorizes or imitates training data, and doesn’t generalize well on new “unseen” data (test data).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402A0A-3110-C54B-AA15-8D9297CED99F}"/>
              </a:ext>
            </a:extLst>
          </p:cNvPr>
          <p:cNvGrpSpPr/>
          <p:nvPr/>
        </p:nvGrpSpPr>
        <p:grpSpPr>
          <a:xfrm>
            <a:off x="795528" y="2697480"/>
            <a:ext cx="3995334" cy="2872601"/>
            <a:chOff x="1206442" y="6279190"/>
            <a:chExt cx="3995334" cy="287260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965BB1D-BDD9-1249-B77F-F7D440011785}"/>
                </a:ext>
              </a:extLst>
            </p:cNvPr>
            <p:cNvCxnSpPr>
              <a:cxnSpLocks/>
            </p:cNvCxnSpPr>
            <p:nvPr/>
          </p:nvCxnSpPr>
          <p:spPr>
            <a:xfrm>
              <a:off x="1513569" y="8836882"/>
              <a:ext cx="33832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A13BADC-5B10-5542-A075-40326BEF3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3569" y="6368002"/>
              <a:ext cx="0" cy="24688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6008086-AF70-2649-BA0F-E248FCEEA518}"/>
                </a:ext>
              </a:extLst>
            </p:cNvPr>
            <p:cNvCxnSpPr/>
            <p:nvPr/>
          </p:nvCxnSpPr>
          <p:spPr>
            <a:xfrm>
              <a:off x="1716432" y="8458770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7020F2-1725-D647-97ED-7B41B4062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6432" y="8458770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CA3CDA9-8952-A543-9EC6-4A4DA39ACCE9}"/>
                </a:ext>
              </a:extLst>
            </p:cNvPr>
            <p:cNvCxnSpPr/>
            <p:nvPr/>
          </p:nvCxnSpPr>
          <p:spPr>
            <a:xfrm>
              <a:off x="2036703" y="849095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80C7F7-7236-9945-9C16-85248FECC8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6703" y="849095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8A87BD2-DC6A-9B46-8C51-1351EAEFA864}"/>
                </a:ext>
              </a:extLst>
            </p:cNvPr>
            <p:cNvCxnSpPr/>
            <p:nvPr/>
          </p:nvCxnSpPr>
          <p:spPr>
            <a:xfrm>
              <a:off x="1634867" y="80806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34B31BD-6897-124E-AE68-75704756E4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867" y="80806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E6A35F-A7FF-0D4D-9AFE-CB85313F4EBE}"/>
                </a:ext>
              </a:extLst>
            </p:cNvPr>
            <p:cNvCxnSpPr/>
            <p:nvPr/>
          </p:nvCxnSpPr>
          <p:spPr>
            <a:xfrm>
              <a:off x="1907009" y="814502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5E1D0EB-85A4-624B-8FE7-EA1488236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009" y="814502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CDCC20-3F49-644A-9A8F-A6E254DD51F4}"/>
                </a:ext>
              </a:extLst>
            </p:cNvPr>
            <p:cNvCxnSpPr/>
            <p:nvPr/>
          </p:nvCxnSpPr>
          <p:spPr>
            <a:xfrm>
              <a:off x="2385309" y="859584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E69AC0-E926-F44E-8E50-DB9EC804D7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5309" y="859584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5CB5F35-B8AC-1A44-A484-B851B71095F1}"/>
                </a:ext>
              </a:extLst>
            </p:cNvPr>
            <p:cNvCxnSpPr/>
            <p:nvPr/>
          </p:nvCxnSpPr>
          <p:spPr>
            <a:xfrm>
              <a:off x="2493280" y="82721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23B498E-6B2D-5246-932D-086B3508B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3280" y="82721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2158921-9496-CD46-A851-7EEB96CFCA44}"/>
                </a:ext>
              </a:extLst>
            </p:cNvPr>
            <p:cNvCxnSpPr/>
            <p:nvPr/>
          </p:nvCxnSpPr>
          <p:spPr>
            <a:xfrm>
              <a:off x="1658277" y="769276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9ECD3BF-FA88-9846-ABEC-2109D774BF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8277" y="769276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4334262-96AB-0F4D-AA99-EECE5E824D92}"/>
                </a:ext>
              </a:extLst>
            </p:cNvPr>
            <p:cNvCxnSpPr/>
            <p:nvPr/>
          </p:nvCxnSpPr>
          <p:spPr>
            <a:xfrm>
              <a:off x="2057854" y="784669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2DFADB-5A36-FC4C-A844-D1A3F8AA7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854" y="784669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921E3D7-57B7-0445-8D82-10D179D788FC}"/>
                </a:ext>
              </a:extLst>
            </p:cNvPr>
            <p:cNvCxnSpPr/>
            <p:nvPr/>
          </p:nvCxnSpPr>
          <p:spPr>
            <a:xfrm>
              <a:off x="1851109" y="7317099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FED30-2068-1D4B-ABB0-5FAA362FF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1109" y="7317099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9B49028-4A16-C547-87D7-9E6EB61DFB5E}"/>
                </a:ext>
              </a:extLst>
            </p:cNvPr>
            <p:cNvSpPr/>
            <p:nvPr/>
          </p:nvSpPr>
          <p:spPr>
            <a:xfrm>
              <a:off x="2127441" y="680599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6099BD-A4A9-B745-8427-DCEFDF8B2E18}"/>
                </a:ext>
              </a:extLst>
            </p:cNvPr>
            <p:cNvSpPr/>
            <p:nvPr/>
          </p:nvSpPr>
          <p:spPr>
            <a:xfrm>
              <a:off x="2027746" y="7161854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4608E-8B93-3F45-99D4-665A3B7DE5F1}"/>
                </a:ext>
              </a:extLst>
            </p:cNvPr>
            <p:cNvSpPr/>
            <p:nvPr/>
          </p:nvSpPr>
          <p:spPr>
            <a:xfrm>
              <a:off x="2284393" y="721630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B03AD63-1F82-0940-8C22-1263A582AC8C}"/>
                </a:ext>
              </a:extLst>
            </p:cNvPr>
            <p:cNvSpPr/>
            <p:nvPr/>
          </p:nvSpPr>
          <p:spPr>
            <a:xfrm>
              <a:off x="2277852" y="756606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DA6CCF3-F04D-5841-8C25-9F11AA6239EF}"/>
                </a:ext>
              </a:extLst>
            </p:cNvPr>
            <p:cNvSpPr/>
            <p:nvPr/>
          </p:nvSpPr>
          <p:spPr>
            <a:xfrm>
              <a:off x="2468723" y="78748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78E1F0-6EAB-0E40-A213-F2A4F95863AB}"/>
                </a:ext>
              </a:extLst>
            </p:cNvPr>
            <p:cNvSpPr/>
            <p:nvPr/>
          </p:nvSpPr>
          <p:spPr>
            <a:xfrm>
              <a:off x="2882373" y="787273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1EC6A66-FF50-D146-B7BA-AE93EE487D20}"/>
                </a:ext>
              </a:extLst>
            </p:cNvPr>
            <p:cNvSpPr/>
            <p:nvPr/>
          </p:nvSpPr>
          <p:spPr>
            <a:xfrm>
              <a:off x="3133574" y="7690340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462F7EC-5741-6942-87CB-9DF376444520}"/>
                </a:ext>
              </a:extLst>
            </p:cNvPr>
            <p:cNvSpPr/>
            <p:nvPr/>
          </p:nvSpPr>
          <p:spPr>
            <a:xfrm>
              <a:off x="2510387" y="6748259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5F97C8C-C388-B640-A64D-6C5EBFADA082}"/>
                </a:ext>
              </a:extLst>
            </p:cNvPr>
            <p:cNvSpPr/>
            <p:nvPr/>
          </p:nvSpPr>
          <p:spPr>
            <a:xfrm>
              <a:off x="2447725" y="6987325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43C6520-84C9-B344-A887-737CAAE71339}"/>
                </a:ext>
              </a:extLst>
            </p:cNvPr>
            <p:cNvSpPr/>
            <p:nvPr/>
          </p:nvSpPr>
          <p:spPr>
            <a:xfrm>
              <a:off x="2707725" y="708906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182C83F-BF98-2849-9226-334F61A1E560}"/>
                </a:ext>
              </a:extLst>
            </p:cNvPr>
            <p:cNvSpPr/>
            <p:nvPr/>
          </p:nvSpPr>
          <p:spPr>
            <a:xfrm>
              <a:off x="2951133" y="7358463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EC95211-9290-C241-A823-65C86A0A49FD}"/>
                </a:ext>
              </a:extLst>
            </p:cNvPr>
            <p:cNvSpPr/>
            <p:nvPr/>
          </p:nvSpPr>
          <p:spPr>
            <a:xfrm>
              <a:off x="3101707" y="6978417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D8E3E32-B5B6-7C44-8505-1A5A824AE7BA}"/>
                </a:ext>
              </a:extLst>
            </p:cNvPr>
            <p:cNvCxnSpPr/>
            <p:nvPr/>
          </p:nvCxnSpPr>
          <p:spPr>
            <a:xfrm>
              <a:off x="2510387" y="7441806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079874-17DE-CC43-9323-76898CF2D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0387" y="7441806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DA4A3-E71A-C14E-9374-1CEC72253CB1}"/>
                </a:ext>
              </a:extLst>
            </p:cNvPr>
            <p:cNvCxnSpPr/>
            <p:nvPr/>
          </p:nvCxnSpPr>
          <p:spPr>
            <a:xfrm>
              <a:off x="2805939" y="755980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1BAEDE0-FB19-754E-9A55-92F426205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939" y="755980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F382C70-DFCC-3544-BD5F-B8A03528823E}"/>
                </a:ext>
              </a:extLst>
            </p:cNvPr>
            <p:cNvCxnSpPr/>
            <p:nvPr/>
          </p:nvCxnSpPr>
          <p:spPr>
            <a:xfrm>
              <a:off x="2758030" y="818052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F181382-9B0E-2D4E-831E-A671759971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8030" y="818052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187CA1A-D9F3-C74C-AAD8-7466D3117C7D}"/>
                </a:ext>
              </a:extLst>
            </p:cNvPr>
            <p:cNvSpPr/>
            <p:nvPr/>
          </p:nvSpPr>
          <p:spPr>
            <a:xfrm>
              <a:off x="3444150" y="744180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B035D4C-A9C1-5349-AF62-70BA9E1C8114}"/>
                </a:ext>
              </a:extLst>
            </p:cNvPr>
            <p:cNvSpPr txBox="1"/>
            <p:nvPr/>
          </p:nvSpPr>
          <p:spPr>
            <a:xfrm>
              <a:off x="1206442" y="6378927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66039-A88E-254D-88BA-A700E7A36394}"/>
                </a:ext>
              </a:extLst>
            </p:cNvPr>
            <p:cNvSpPr/>
            <p:nvPr/>
          </p:nvSpPr>
          <p:spPr>
            <a:xfrm>
              <a:off x="4073166" y="63903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08FE1F0-DE3C-D840-B537-DBEE5021105D}"/>
                </a:ext>
              </a:extLst>
            </p:cNvPr>
            <p:cNvCxnSpPr/>
            <p:nvPr/>
          </p:nvCxnSpPr>
          <p:spPr>
            <a:xfrm>
              <a:off x="4091724" y="6666533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965598F-5C56-E746-9B28-908AF3FC8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724" y="6666533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53E641F-D291-894F-AF19-41CB59A09ACE}"/>
                </a:ext>
              </a:extLst>
            </p:cNvPr>
            <p:cNvSpPr txBox="1"/>
            <p:nvPr/>
          </p:nvSpPr>
          <p:spPr>
            <a:xfrm>
              <a:off x="4284556" y="6310641"/>
              <a:ext cx="9056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3908B26-635D-3042-A29E-DC7B4FB17F13}"/>
                </a:ext>
              </a:extLst>
            </p:cNvPr>
            <p:cNvSpPr txBox="1"/>
            <p:nvPr/>
          </p:nvSpPr>
          <p:spPr>
            <a:xfrm>
              <a:off x="4296131" y="6590562"/>
              <a:ext cx="9056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4DEC93F-7BC0-B24B-81D5-4BB8B9369737}"/>
                </a:ext>
              </a:extLst>
            </p:cNvPr>
            <p:cNvSpPr txBox="1"/>
            <p:nvPr/>
          </p:nvSpPr>
          <p:spPr>
            <a:xfrm>
              <a:off x="3946049" y="6297995"/>
              <a:ext cx="1214546" cy="6452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984BFB-1BA0-EF43-BC9A-F1B47458D6E1}"/>
                </a:ext>
              </a:extLst>
            </p:cNvPr>
            <p:cNvCxnSpPr/>
            <p:nvPr/>
          </p:nvCxnSpPr>
          <p:spPr>
            <a:xfrm>
              <a:off x="1634467" y="7161854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E26F5E1-5056-1C4A-8C8C-CF88BB2676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467" y="7161854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54326C-E095-E940-8DF1-580AE8AFB83B}"/>
                </a:ext>
              </a:extLst>
            </p:cNvPr>
            <p:cNvSpPr txBox="1"/>
            <p:nvPr/>
          </p:nvSpPr>
          <p:spPr>
            <a:xfrm>
              <a:off x="3715667" y="7147105"/>
              <a:ext cx="9216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47DAE2-DB10-824A-B0CE-5FEA2DDEAC96}"/>
                </a:ext>
              </a:extLst>
            </p:cNvPr>
            <p:cNvSpPr txBox="1"/>
            <p:nvPr/>
          </p:nvSpPr>
          <p:spPr>
            <a:xfrm>
              <a:off x="3267136" y="8124397"/>
              <a:ext cx="9216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2</a:t>
              </a: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AF3B673-060D-AF49-A285-92633E9634E1}"/>
                </a:ext>
              </a:extLst>
            </p:cNvPr>
            <p:cNvSpPr/>
            <p:nvPr/>
          </p:nvSpPr>
          <p:spPr>
            <a:xfrm>
              <a:off x="1959103" y="6279190"/>
              <a:ext cx="2557986" cy="1883660"/>
            </a:xfrm>
            <a:custGeom>
              <a:avLst/>
              <a:gdLst>
                <a:gd name="connsiteX0" fmla="*/ 226615 w 2557986"/>
                <a:gd name="connsiteY0" fmla="*/ 0 h 1883660"/>
                <a:gd name="connsiteX1" fmla="*/ 3251 w 2557986"/>
                <a:gd name="connsiteY1" fmla="*/ 704996 h 1883660"/>
                <a:gd name="connsiteX2" fmla="*/ 121913 w 2557986"/>
                <a:gd name="connsiteY2" fmla="*/ 1137765 h 1883660"/>
                <a:gd name="connsiteX3" fmla="*/ 491861 w 2557986"/>
                <a:gd name="connsiteY3" fmla="*/ 1179646 h 1883660"/>
                <a:gd name="connsiteX4" fmla="*/ 582603 w 2557986"/>
                <a:gd name="connsiteY4" fmla="*/ 1047023 h 1883660"/>
                <a:gd name="connsiteX5" fmla="*/ 798988 w 2557986"/>
                <a:gd name="connsiteY5" fmla="*/ 1123805 h 1883660"/>
                <a:gd name="connsiteX6" fmla="*/ 736167 w 2557986"/>
                <a:gd name="connsiteY6" fmla="*/ 1465832 h 1883660"/>
                <a:gd name="connsiteX7" fmla="*/ 554683 w 2557986"/>
                <a:gd name="connsiteY7" fmla="*/ 1423951 h 1883660"/>
                <a:gd name="connsiteX8" fmla="*/ 484881 w 2557986"/>
                <a:gd name="connsiteY8" fmla="*/ 1228507 h 1883660"/>
                <a:gd name="connsiteX9" fmla="*/ 254536 w 2557986"/>
                <a:gd name="connsiteY9" fmla="*/ 1291328 h 1883660"/>
                <a:gd name="connsiteX10" fmla="*/ 275477 w 2557986"/>
                <a:gd name="connsiteY10" fmla="*/ 1542614 h 1883660"/>
                <a:gd name="connsiteX11" fmla="*/ 505822 w 2557986"/>
                <a:gd name="connsiteY11" fmla="*/ 1814840 h 1883660"/>
                <a:gd name="connsiteX12" fmla="*/ 771067 w 2557986"/>
                <a:gd name="connsiteY12" fmla="*/ 1793899 h 1883660"/>
                <a:gd name="connsiteX13" fmla="*/ 805968 w 2557986"/>
                <a:gd name="connsiteY13" fmla="*/ 1549594 h 1883660"/>
                <a:gd name="connsiteX14" fmla="*/ 819928 w 2557986"/>
                <a:gd name="connsiteY14" fmla="*/ 1347170 h 1883660"/>
                <a:gd name="connsiteX15" fmla="*/ 882750 w 2557986"/>
                <a:gd name="connsiteY15" fmla="*/ 1095884 h 1883660"/>
                <a:gd name="connsiteX16" fmla="*/ 952551 w 2557986"/>
                <a:gd name="connsiteY16" fmla="*/ 1235487 h 1883660"/>
                <a:gd name="connsiteX17" fmla="*/ 1078194 w 2557986"/>
                <a:gd name="connsiteY17" fmla="*/ 1312269 h 1883660"/>
                <a:gd name="connsiteX18" fmla="*/ 1127055 w 2557986"/>
                <a:gd name="connsiteY18" fmla="*/ 1423951 h 1883660"/>
                <a:gd name="connsiteX19" fmla="*/ 1050273 w 2557986"/>
                <a:gd name="connsiteY19" fmla="*/ 1535634 h 1883660"/>
                <a:gd name="connsiteX20" fmla="*/ 882750 w 2557986"/>
                <a:gd name="connsiteY20" fmla="*/ 1591475 h 1883660"/>
                <a:gd name="connsiteX21" fmla="*/ 882750 w 2557986"/>
                <a:gd name="connsiteY21" fmla="*/ 1793899 h 1883660"/>
                <a:gd name="connsiteX22" fmla="*/ 1147996 w 2557986"/>
                <a:gd name="connsiteY22" fmla="*/ 1877661 h 1883660"/>
                <a:gd name="connsiteX23" fmla="*/ 1559825 w 2557986"/>
                <a:gd name="connsiteY23" fmla="*/ 1640336 h 1883660"/>
                <a:gd name="connsiteX24" fmla="*/ 2557986 w 2557986"/>
                <a:gd name="connsiteY24" fmla="*/ 1193606 h 188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57986" h="1883660">
                  <a:moveTo>
                    <a:pt x="226615" y="0"/>
                  </a:moveTo>
                  <a:cubicBezTo>
                    <a:pt x="123658" y="257684"/>
                    <a:pt x="20701" y="515369"/>
                    <a:pt x="3251" y="704996"/>
                  </a:cubicBezTo>
                  <a:cubicBezTo>
                    <a:pt x="-14199" y="894623"/>
                    <a:pt x="40478" y="1058657"/>
                    <a:pt x="121913" y="1137765"/>
                  </a:cubicBezTo>
                  <a:cubicBezTo>
                    <a:pt x="203348" y="1216873"/>
                    <a:pt x="415079" y="1194770"/>
                    <a:pt x="491861" y="1179646"/>
                  </a:cubicBezTo>
                  <a:cubicBezTo>
                    <a:pt x="568643" y="1164522"/>
                    <a:pt x="531415" y="1056330"/>
                    <a:pt x="582603" y="1047023"/>
                  </a:cubicBezTo>
                  <a:cubicBezTo>
                    <a:pt x="633791" y="1037716"/>
                    <a:pt x="773394" y="1054004"/>
                    <a:pt x="798988" y="1123805"/>
                  </a:cubicBezTo>
                  <a:cubicBezTo>
                    <a:pt x="824582" y="1193606"/>
                    <a:pt x="776885" y="1415808"/>
                    <a:pt x="736167" y="1465832"/>
                  </a:cubicBezTo>
                  <a:cubicBezTo>
                    <a:pt x="695450" y="1515856"/>
                    <a:pt x="596564" y="1463505"/>
                    <a:pt x="554683" y="1423951"/>
                  </a:cubicBezTo>
                  <a:cubicBezTo>
                    <a:pt x="512802" y="1384397"/>
                    <a:pt x="534906" y="1250611"/>
                    <a:pt x="484881" y="1228507"/>
                  </a:cubicBezTo>
                  <a:cubicBezTo>
                    <a:pt x="434857" y="1206403"/>
                    <a:pt x="289437" y="1238977"/>
                    <a:pt x="254536" y="1291328"/>
                  </a:cubicBezTo>
                  <a:cubicBezTo>
                    <a:pt x="219635" y="1343679"/>
                    <a:pt x="233596" y="1455362"/>
                    <a:pt x="275477" y="1542614"/>
                  </a:cubicBezTo>
                  <a:cubicBezTo>
                    <a:pt x="317358" y="1629866"/>
                    <a:pt x="423224" y="1772959"/>
                    <a:pt x="505822" y="1814840"/>
                  </a:cubicBezTo>
                  <a:cubicBezTo>
                    <a:pt x="588420" y="1856721"/>
                    <a:pt x="721043" y="1838107"/>
                    <a:pt x="771067" y="1793899"/>
                  </a:cubicBezTo>
                  <a:cubicBezTo>
                    <a:pt x="821091" y="1749691"/>
                    <a:pt x="797825" y="1624049"/>
                    <a:pt x="805968" y="1549594"/>
                  </a:cubicBezTo>
                  <a:cubicBezTo>
                    <a:pt x="814112" y="1475139"/>
                    <a:pt x="807131" y="1422788"/>
                    <a:pt x="819928" y="1347170"/>
                  </a:cubicBezTo>
                  <a:cubicBezTo>
                    <a:pt x="832725" y="1271552"/>
                    <a:pt x="860646" y="1114498"/>
                    <a:pt x="882750" y="1095884"/>
                  </a:cubicBezTo>
                  <a:cubicBezTo>
                    <a:pt x="904854" y="1077270"/>
                    <a:pt x="919977" y="1199423"/>
                    <a:pt x="952551" y="1235487"/>
                  </a:cubicBezTo>
                  <a:cubicBezTo>
                    <a:pt x="985125" y="1271551"/>
                    <a:pt x="1049110" y="1280858"/>
                    <a:pt x="1078194" y="1312269"/>
                  </a:cubicBezTo>
                  <a:cubicBezTo>
                    <a:pt x="1107278" y="1343680"/>
                    <a:pt x="1131708" y="1386724"/>
                    <a:pt x="1127055" y="1423951"/>
                  </a:cubicBezTo>
                  <a:cubicBezTo>
                    <a:pt x="1122402" y="1461178"/>
                    <a:pt x="1090991" y="1507713"/>
                    <a:pt x="1050273" y="1535634"/>
                  </a:cubicBezTo>
                  <a:cubicBezTo>
                    <a:pt x="1009556" y="1563555"/>
                    <a:pt x="910670" y="1548431"/>
                    <a:pt x="882750" y="1591475"/>
                  </a:cubicBezTo>
                  <a:cubicBezTo>
                    <a:pt x="854830" y="1634519"/>
                    <a:pt x="838542" y="1746201"/>
                    <a:pt x="882750" y="1793899"/>
                  </a:cubicBezTo>
                  <a:cubicBezTo>
                    <a:pt x="926958" y="1841597"/>
                    <a:pt x="1035150" y="1903255"/>
                    <a:pt x="1147996" y="1877661"/>
                  </a:cubicBezTo>
                  <a:cubicBezTo>
                    <a:pt x="1260842" y="1852067"/>
                    <a:pt x="1324827" y="1754345"/>
                    <a:pt x="1559825" y="1640336"/>
                  </a:cubicBezTo>
                  <a:cubicBezTo>
                    <a:pt x="1794823" y="1526327"/>
                    <a:pt x="2407913" y="1299472"/>
                    <a:pt x="2557986" y="1193606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93A8B06-08A3-7E41-AD7E-25064FE6FAB2}"/>
                </a:ext>
              </a:extLst>
            </p:cNvPr>
            <p:cNvCxnSpPr/>
            <p:nvPr/>
          </p:nvCxnSpPr>
          <p:spPr>
            <a:xfrm flipV="1">
              <a:off x="3903844" y="7449205"/>
              <a:ext cx="95961" cy="242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39B5429-F183-224B-934A-467D747FD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7931" y="7899936"/>
              <a:ext cx="119077" cy="251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A457B0-BCB5-2042-84B7-B623D2761A6D}"/>
                </a:ext>
              </a:extLst>
            </p:cNvPr>
            <p:cNvSpPr txBox="1"/>
            <p:nvPr/>
          </p:nvSpPr>
          <p:spPr>
            <a:xfrm>
              <a:off x="4493327" y="8782459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9530F9FB-8B6F-B442-B8DF-B1276CCFBE4B}"/>
              </a:ext>
            </a:extLst>
          </p:cNvPr>
          <p:cNvSpPr/>
          <p:nvPr/>
        </p:nvSpPr>
        <p:spPr>
          <a:xfrm>
            <a:off x="5633035" y="2435719"/>
            <a:ext cx="611360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 is </a:t>
            </a:r>
            <a:r>
              <a:rPr lang="en-US" sz="2800" b="1" dirty="0"/>
              <a:t>too complex, </a:t>
            </a:r>
            <a:r>
              <a:rPr lang="en-US" sz="2800" dirty="0"/>
              <a:t>picks up the noise instead of the underlying relationship.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Corresponds to </a:t>
            </a:r>
            <a:r>
              <a:rPr lang="en-US" sz="2800" b="1" dirty="0"/>
              <a:t>high</a:t>
            </a:r>
            <a:r>
              <a:rPr lang="en-US" sz="2800" dirty="0"/>
              <a:t> </a:t>
            </a:r>
            <a:r>
              <a:rPr lang="en-US" sz="2800" b="1" dirty="0"/>
              <a:t>variance</a:t>
            </a:r>
            <a:r>
              <a:rPr lang="en-US" sz="2800" dirty="0"/>
              <a:t> – small changes in the data lead to big result changes.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 will perform well on training, but poorly on test.</a:t>
            </a:r>
          </a:p>
        </p:txBody>
      </p:sp>
    </p:spTree>
    <p:extLst>
      <p:ext uri="{BB962C8B-B14F-4D97-AF65-F5344CB8AC3E}">
        <p14:creationId xmlns:p14="http://schemas.microsoft.com/office/powerpoint/2010/main" val="3987835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1328938" cy="987472"/>
          </a:xfrm>
        </p:spPr>
        <p:txBody>
          <a:bodyPr/>
          <a:lstStyle/>
          <a:p>
            <a:r>
              <a:rPr lang="en-US" dirty="0">
                <a:latin typeface="Amazon Ember" panose="02000000000000000000" pitchFamily="2" charset="0"/>
                <a:ea typeface="Amazon Ember" panose="02000000000000000000" pitchFamily="2" charset="0"/>
              </a:rPr>
              <a:t>Model Evaluation - </a:t>
            </a:r>
            <a:r>
              <a:rPr lang="en-US" dirty="0"/>
              <a:t>Appropriate Fitting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090C3"/>
                </a:solidFill>
              </a:rPr>
              <a:t>Appropriate fitting:</a:t>
            </a:r>
            <a:r>
              <a:rPr lang="en-US" sz="2800" dirty="0"/>
              <a:t> Model captures the general relationship between the input data (x, y) and the output (Class).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68878B-905F-234B-9FA6-EE6B1FFCF4E7}"/>
              </a:ext>
            </a:extLst>
          </p:cNvPr>
          <p:cNvGrpSpPr/>
          <p:nvPr/>
        </p:nvGrpSpPr>
        <p:grpSpPr>
          <a:xfrm>
            <a:off x="795528" y="2694099"/>
            <a:ext cx="3995334" cy="2853796"/>
            <a:chOff x="1206442" y="6297995"/>
            <a:chExt cx="3995334" cy="285379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A132B5A-EDDF-B146-8EE5-A04865F152A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569" y="8836882"/>
              <a:ext cx="33832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9057CB8-0B49-3943-A611-54CC0B19EF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3569" y="6368002"/>
              <a:ext cx="0" cy="24688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92F9728-FBBC-D14F-B288-98E085ACDF46}"/>
                </a:ext>
              </a:extLst>
            </p:cNvPr>
            <p:cNvCxnSpPr/>
            <p:nvPr/>
          </p:nvCxnSpPr>
          <p:spPr>
            <a:xfrm>
              <a:off x="1716432" y="8458770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D184E25-B36E-6F46-B87E-D4E7E6F03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6432" y="8458770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C5CFF5C-295A-1246-8FBB-12FF74DAC0FC}"/>
                </a:ext>
              </a:extLst>
            </p:cNvPr>
            <p:cNvCxnSpPr/>
            <p:nvPr/>
          </p:nvCxnSpPr>
          <p:spPr>
            <a:xfrm>
              <a:off x="2036703" y="849095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F40D3BE-8935-4249-A79B-DCF36A41B2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6703" y="849095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400DF47-C487-9747-9408-1E45F5219C69}"/>
                </a:ext>
              </a:extLst>
            </p:cNvPr>
            <p:cNvCxnSpPr/>
            <p:nvPr/>
          </p:nvCxnSpPr>
          <p:spPr>
            <a:xfrm>
              <a:off x="1634867" y="80806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327734-0C1F-7442-B47F-FFEFAB17D0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867" y="80806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C10C7F-2268-D245-B129-DD146E33B470}"/>
                </a:ext>
              </a:extLst>
            </p:cNvPr>
            <p:cNvCxnSpPr/>
            <p:nvPr/>
          </p:nvCxnSpPr>
          <p:spPr>
            <a:xfrm>
              <a:off x="1907009" y="8145022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C84CA8E-A368-C24E-B91B-F3252C9BF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009" y="8145022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C9BE6E-ADDA-A247-9BED-FE57C57277A8}"/>
                </a:ext>
              </a:extLst>
            </p:cNvPr>
            <p:cNvCxnSpPr/>
            <p:nvPr/>
          </p:nvCxnSpPr>
          <p:spPr>
            <a:xfrm>
              <a:off x="2385309" y="859584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9AE329-391F-F442-B057-AA6CF08A1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5309" y="859584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0A260B-91DB-1945-967A-F094A6DC5780}"/>
                </a:ext>
              </a:extLst>
            </p:cNvPr>
            <p:cNvCxnSpPr/>
            <p:nvPr/>
          </p:nvCxnSpPr>
          <p:spPr>
            <a:xfrm>
              <a:off x="2493280" y="827215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998451D-B90F-F246-A6C2-CB1489D20D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3280" y="827215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E72EC3C-7B6E-644A-88FA-CB44BE06E186}"/>
                </a:ext>
              </a:extLst>
            </p:cNvPr>
            <p:cNvCxnSpPr/>
            <p:nvPr/>
          </p:nvCxnSpPr>
          <p:spPr>
            <a:xfrm>
              <a:off x="1658277" y="769276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F6781D-3B6E-B44B-8979-F6E7DF71F9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8277" y="769276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C97EC6-C333-2D48-AC69-9961DE023C3A}"/>
                </a:ext>
              </a:extLst>
            </p:cNvPr>
            <p:cNvCxnSpPr/>
            <p:nvPr/>
          </p:nvCxnSpPr>
          <p:spPr>
            <a:xfrm>
              <a:off x="2057854" y="7846697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2AF61B0-57F3-314D-842F-BD9F866E7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854" y="7846697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344D8DD-0D2E-6744-BB7F-BA16D1A74935}"/>
                </a:ext>
              </a:extLst>
            </p:cNvPr>
            <p:cNvCxnSpPr/>
            <p:nvPr/>
          </p:nvCxnSpPr>
          <p:spPr>
            <a:xfrm>
              <a:off x="1851109" y="7317099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238370-7008-7840-A55E-663523357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1109" y="7317099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B7DAC17-D45E-234B-B63C-19EE0F5E5FA7}"/>
                </a:ext>
              </a:extLst>
            </p:cNvPr>
            <p:cNvSpPr/>
            <p:nvPr/>
          </p:nvSpPr>
          <p:spPr>
            <a:xfrm>
              <a:off x="2127441" y="680599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AD970E3-B741-7248-9DEF-D1859862EEF9}"/>
                </a:ext>
              </a:extLst>
            </p:cNvPr>
            <p:cNvSpPr/>
            <p:nvPr/>
          </p:nvSpPr>
          <p:spPr>
            <a:xfrm>
              <a:off x="2027746" y="7161854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DDBD1F8-7303-1D4F-9BC4-E06B50467F2A}"/>
                </a:ext>
              </a:extLst>
            </p:cNvPr>
            <p:cNvSpPr/>
            <p:nvPr/>
          </p:nvSpPr>
          <p:spPr>
            <a:xfrm>
              <a:off x="2284393" y="721630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B47AA8C-FCDA-B041-A49F-10C3E01C64F8}"/>
                </a:ext>
              </a:extLst>
            </p:cNvPr>
            <p:cNvSpPr/>
            <p:nvPr/>
          </p:nvSpPr>
          <p:spPr>
            <a:xfrm>
              <a:off x="2277852" y="756606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D26C0A-9909-1245-997D-E555A1C2E699}"/>
                </a:ext>
              </a:extLst>
            </p:cNvPr>
            <p:cNvSpPr/>
            <p:nvPr/>
          </p:nvSpPr>
          <p:spPr>
            <a:xfrm>
              <a:off x="2468723" y="78748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9CDFA8-2D51-9B4C-B78F-0ADC7DE5B7FF}"/>
                </a:ext>
              </a:extLst>
            </p:cNvPr>
            <p:cNvSpPr/>
            <p:nvPr/>
          </p:nvSpPr>
          <p:spPr>
            <a:xfrm>
              <a:off x="2882373" y="7872732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9A8CDD8-EE33-A046-814A-1716A206A7E0}"/>
                </a:ext>
              </a:extLst>
            </p:cNvPr>
            <p:cNvSpPr/>
            <p:nvPr/>
          </p:nvSpPr>
          <p:spPr>
            <a:xfrm>
              <a:off x="3133574" y="7690340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DA7B347-F092-CF42-81C0-20E35C31D62F}"/>
                </a:ext>
              </a:extLst>
            </p:cNvPr>
            <p:cNvSpPr/>
            <p:nvPr/>
          </p:nvSpPr>
          <p:spPr>
            <a:xfrm>
              <a:off x="2510387" y="6748259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EE557D-4C5F-CD4A-9052-672F9C8688E3}"/>
                </a:ext>
              </a:extLst>
            </p:cNvPr>
            <p:cNvSpPr/>
            <p:nvPr/>
          </p:nvSpPr>
          <p:spPr>
            <a:xfrm>
              <a:off x="2447725" y="6987325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BBB2B4B-7B02-A94E-80B2-B957571DAD4D}"/>
                </a:ext>
              </a:extLst>
            </p:cNvPr>
            <p:cNvSpPr/>
            <p:nvPr/>
          </p:nvSpPr>
          <p:spPr>
            <a:xfrm>
              <a:off x="2707725" y="708906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8ABD57D-83EA-CA42-9207-246E4C777D48}"/>
                </a:ext>
              </a:extLst>
            </p:cNvPr>
            <p:cNvSpPr/>
            <p:nvPr/>
          </p:nvSpPr>
          <p:spPr>
            <a:xfrm>
              <a:off x="2951133" y="7358463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CF0959-89EA-3B40-B479-9E43365F9968}"/>
                </a:ext>
              </a:extLst>
            </p:cNvPr>
            <p:cNvSpPr/>
            <p:nvPr/>
          </p:nvSpPr>
          <p:spPr>
            <a:xfrm>
              <a:off x="3101707" y="6978417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F0C4AF-FBD2-CC45-834A-B9CAF87547A9}"/>
                </a:ext>
              </a:extLst>
            </p:cNvPr>
            <p:cNvCxnSpPr/>
            <p:nvPr/>
          </p:nvCxnSpPr>
          <p:spPr>
            <a:xfrm>
              <a:off x="2510387" y="7441806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043-38C3-B74F-90F5-51F9CA84AD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0387" y="7441806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731AF8-1DFC-F141-A367-410114C3357E}"/>
                </a:ext>
              </a:extLst>
            </p:cNvPr>
            <p:cNvCxnSpPr/>
            <p:nvPr/>
          </p:nvCxnSpPr>
          <p:spPr>
            <a:xfrm>
              <a:off x="2805939" y="755980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454714-A7BD-744E-AD85-57F6C552A6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939" y="755980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20E7681-CA43-7048-BFF9-1C47DCE9EDB4}"/>
                </a:ext>
              </a:extLst>
            </p:cNvPr>
            <p:cNvCxnSpPr/>
            <p:nvPr/>
          </p:nvCxnSpPr>
          <p:spPr>
            <a:xfrm>
              <a:off x="2758030" y="8180528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04DC3FA-2155-5A4F-90ED-56080C4E7C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8030" y="8180528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A7C389-E303-6F43-8F91-B79DFC7FC91D}"/>
                </a:ext>
              </a:extLst>
            </p:cNvPr>
            <p:cNvSpPr/>
            <p:nvPr/>
          </p:nvSpPr>
          <p:spPr>
            <a:xfrm>
              <a:off x="3444150" y="7441806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653F4AC-EBAB-CD4B-BE30-866022566E3C}"/>
                </a:ext>
              </a:extLst>
            </p:cNvPr>
            <p:cNvSpPr txBox="1"/>
            <p:nvPr/>
          </p:nvSpPr>
          <p:spPr>
            <a:xfrm>
              <a:off x="1206442" y="6378927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CC448C1-4626-3E4E-81B0-0A50715E74A8}"/>
                </a:ext>
              </a:extLst>
            </p:cNvPr>
            <p:cNvSpPr/>
            <p:nvPr/>
          </p:nvSpPr>
          <p:spPr>
            <a:xfrm>
              <a:off x="4073166" y="6390381"/>
              <a:ext cx="182880" cy="18148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F4998A-5240-A445-9350-603E6D8B3E3B}"/>
                </a:ext>
              </a:extLst>
            </p:cNvPr>
            <p:cNvCxnSpPr/>
            <p:nvPr/>
          </p:nvCxnSpPr>
          <p:spPr>
            <a:xfrm>
              <a:off x="4091724" y="6666533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4B4E769-7FE1-FF44-BA59-1FFABC7205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724" y="6666533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7C09053-42D2-A54C-81DD-F374D14EDFF5}"/>
                </a:ext>
              </a:extLst>
            </p:cNvPr>
            <p:cNvSpPr txBox="1"/>
            <p:nvPr/>
          </p:nvSpPr>
          <p:spPr>
            <a:xfrm>
              <a:off x="4284556" y="6310641"/>
              <a:ext cx="9056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719DA4-A670-F14E-BAAD-A4E651E37937}"/>
                </a:ext>
              </a:extLst>
            </p:cNvPr>
            <p:cNvSpPr txBox="1"/>
            <p:nvPr/>
          </p:nvSpPr>
          <p:spPr>
            <a:xfrm>
              <a:off x="4296131" y="6590562"/>
              <a:ext cx="9056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E645D6F-321C-864F-ADB1-EBC5434E839B}"/>
                </a:ext>
              </a:extLst>
            </p:cNvPr>
            <p:cNvSpPr txBox="1"/>
            <p:nvPr/>
          </p:nvSpPr>
          <p:spPr>
            <a:xfrm>
              <a:off x="3946049" y="6297995"/>
              <a:ext cx="1214546" cy="6452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71B7F6F-5031-3346-9915-37611A81A1D2}"/>
                </a:ext>
              </a:extLst>
            </p:cNvPr>
            <p:cNvCxnSpPr/>
            <p:nvPr/>
          </p:nvCxnSpPr>
          <p:spPr>
            <a:xfrm>
              <a:off x="1634467" y="7161854"/>
              <a:ext cx="192832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B122E4-3004-3E4C-911B-5E4825A1B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4467" y="7161854"/>
              <a:ext cx="150845" cy="18661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1C350AE-91FC-EF4A-A511-26EC89F1BA9B}"/>
                </a:ext>
              </a:extLst>
            </p:cNvPr>
            <p:cNvSpPr txBox="1"/>
            <p:nvPr/>
          </p:nvSpPr>
          <p:spPr>
            <a:xfrm>
              <a:off x="3492540" y="6936204"/>
              <a:ext cx="9216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FAD5F8-1710-FF45-A814-426E260C6161}"/>
                </a:ext>
              </a:extLst>
            </p:cNvPr>
            <p:cNvSpPr txBox="1"/>
            <p:nvPr/>
          </p:nvSpPr>
          <p:spPr>
            <a:xfrm>
              <a:off x="3267136" y="8124397"/>
              <a:ext cx="9216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Class 2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CC9A077-1443-D040-BB8C-0D2652BCB4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1414" y="7225910"/>
              <a:ext cx="172407" cy="191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ADA1301-3DAE-DF46-9C6E-B63F0C4D4B93}"/>
                </a:ext>
              </a:extLst>
            </p:cNvPr>
            <p:cNvCxnSpPr>
              <a:cxnSpLocks/>
            </p:cNvCxnSpPr>
            <p:nvPr/>
          </p:nvCxnSpPr>
          <p:spPr>
            <a:xfrm>
              <a:off x="3577382" y="7942103"/>
              <a:ext cx="39668" cy="251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C3AE25-D6FD-A740-993B-32293300A153}"/>
                </a:ext>
              </a:extLst>
            </p:cNvPr>
            <p:cNvSpPr txBox="1"/>
            <p:nvPr/>
          </p:nvSpPr>
          <p:spPr>
            <a:xfrm>
              <a:off x="4493327" y="8782459"/>
              <a:ext cx="300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A95D8B9-7E54-2444-8C4B-7479AA3B6713}"/>
                </a:ext>
              </a:extLst>
            </p:cNvPr>
            <p:cNvSpPr/>
            <p:nvPr/>
          </p:nvSpPr>
          <p:spPr>
            <a:xfrm>
              <a:off x="1859594" y="6348992"/>
              <a:ext cx="2287547" cy="1827208"/>
            </a:xfrm>
            <a:custGeom>
              <a:avLst/>
              <a:gdLst>
                <a:gd name="connsiteX0" fmla="*/ 88799 w 2287547"/>
                <a:gd name="connsiteY0" fmla="*/ 0 h 1827208"/>
                <a:gd name="connsiteX1" fmla="*/ 46918 w 2287547"/>
                <a:gd name="connsiteY1" fmla="*/ 844598 h 1827208"/>
                <a:gd name="connsiteX2" fmla="*/ 661172 w 2287547"/>
                <a:gd name="connsiteY2" fmla="*/ 1772959 h 1827208"/>
                <a:gd name="connsiteX3" fmla="*/ 1422008 w 2287547"/>
                <a:gd name="connsiteY3" fmla="*/ 1633355 h 1827208"/>
                <a:gd name="connsiteX4" fmla="*/ 2287547 w 2287547"/>
                <a:gd name="connsiteY4" fmla="*/ 935340 h 182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547" h="1827208">
                  <a:moveTo>
                    <a:pt x="88799" y="0"/>
                  </a:moveTo>
                  <a:cubicBezTo>
                    <a:pt x="20161" y="274552"/>
                    <a:pt x="-48477" y="549105"/>
                    <a:pt x="46918" y="844598"/>
                  </a:cubicBezTo>
                  <a:cubicBezTo>
                    <a:pt x="142313" y="1140091"/>
                    <a:pt x="431990" y="1641500"/>
                    <a:pt x="661172" y="1772959"/>
                  </a:cubicBezTo>
                  <a:cubicBezTo>
                    <a:pt x="890354" y="1904418"/>
                    <a:pt x="1150946" y="1772958"/>
                    <a:pt x="1422008" y="1633355"/>
                  </a:cubicBezTo>
                  <a:cubicBezTo>
                    <a:pt x="1693070" y="1493752"/>
                    <a:pt x="2127003" y="1084250"/>
                    <a:pt x="2287547" y="935340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D899989-C33B-2A45-9E20-A5AF616F04C1}"/>
              </a:ext>
            </a:extLst>
          </p:cNvPr>
          <p:cNvSpPr txBox="1"/>
          <p:nvPr/>
        </p:nvSpPr>
        <p:spPr>
          <a:xfrm>
            <a:off x="1148699" y="5483870"/>
            <a:ext cx="3720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90C3"/>
                </a:solidFill>
              </a:rPr>
              <a:t>Error ~ Bias + Variance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349FDA2-91A5-A34D-BF6D-BCE5C8697609}"/>
              </a:ext>
            </a:extLst>
          </p:cNvPr>
          <p:cNvSpPr/>
          <p:nvPr/>
        </p:nvSpPr>
        <p:spPr>
          <a:xfrm>
            <a:off x="5633035" y="2435719"/>
            <a:ext cx="611360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Bias-variance trade-off</a:t>
            </a:r>
            <a:r>
              <a:rPr lang="en-US" sz="2800" dirty="0"/>
              <a:t>, model not too simple, not too complex.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Corresponds to </a:t>
            </a:r>
            <a:r>
              <a:rPr lang="en-US" sz="2800" b="1" dirty="0"/>
              <a:t>low bias and low variance, </a:t>
            </a:r>
            <a:r>
              <a:rPr lang="en-US" sz="2800" dirty="0"/>
              <a:t>picks up the underlying relationship rather than the noise in the training.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 will perform good enough on training and test.</a:t>
            </a:r>
          </a:p>
        </p:txBody>
      </p:sp>
    </p:spTree>
    <p:extLst>
      <p:ext uri="{BB962C8B-B14F-4D97-AF65-F5344CB8AC3E}">
        <p14:creationId xmlns:p14="http://schemas.microsoft.com/office/powerpoint/2010/main" val="61851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Introduction to Machine Learning</a:t>
            </a:r>
          </a:p>
          <a:p>
            <a:r>
              <a:rPr lang="en-US" sz="2800" dirty="0"/>
              <a:t>Data Processing</a:t>
            </a:r>
          </a:p>
          <a:p>
            <a:r>
              <a:rPr lang="en-US" sz="2800" dirty="0"/>
              <a:t>Model Evaluation Metrics</a:t>
            </a:r>
          </a:p>
          <a:p>
            <a:r>
              <a:rPr lang="en-US" sz="2800" dirty="0"/>
              <a:t>Text Processing</a:t>
            </a:r>
          </a:p>
          <a:p>
            <a:r>
              <a:rPr lang="en-US" sz="2800" dirty="0"/>
              <a:t>Bag of Words Method (</a:t>
            </a:r>
            <a:r>
              <a:rPr lang="en-US" sz="2800" dirty="0" err="1"/>
              <a:t>BoW</a:t>
            </a:r>
            <a:r>
              <a:rPr lang="en-US" sz="2800" dirty="0"/>
              <a:t>) </a:t>
            </a:r>
          </a:p>
          <a:p>
            <a:r>
              <a:rPr lang="en-US" sz="2800" dirty="0"/>
              <a:t>K Nearest Neighbors Model (KNN)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580745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Introduction to Machine Learning</a:t>
            </a:r>
          </a:p>
          <a:p>
            <a:r>
              <a:rPr lang="en-US" sz="2800" dirty="0"/>
              <a:t>Data Processing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Model Evaluation Metrics</a:t>
            </a:r>
          </a:p>
          <a:p>
            <a:r>
              <a:rPr lang="en-US" sz="2800" dirty="0"/>
              <a:t>Text Processing</a:t>
            </a:r>
          </a:p>
          <a:p>
            <a:r>
              <a:rPr lang="en-US" sz="2800" dirty="0"/>
              <a:t>Bag of Words Method (</a:t>
            </a:r>
            <a:r>
              <a:rPr lang="en-US" sz="2800" dirty="0" err="1"/>
              <a:t>BoW</a:t>
            </a:r>
            <a:r>
              <a:rPr lang="en-US" sz="2800" dirty="0"/>
              <a:t>) </a:t>
            </a:r>
          </a:p>
          <a:p>
            <a:r>
              <a:rPr lang="en-US" sz="2800" dirty="0"/>
              <a:t>K Nearest Neighbors Model (KNN)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315126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 - Metrics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14BC979-BCFC-B145-824C-B934D5C7595B}"/>
              </a:ext>
            </a:extLst>
          </p:cNvPr>
          <p:cNvSpPr/>
          <p:nvPr/>
        </p:nvSpPr>
        <p:spPr bwMode="ltGray">
          <a:xfrm>
            <a:off x="917669" y="140617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7AAB8CD8-B0E7-C441-AB3A-B88653537473}"/>
              </a:ext>
            </a:extLst>
          </p:cNvPr>
          <p:cNvSpPr/>
          <p:nvPr/>
        </p:nvSpPr>
        <p:spPr bwMode="white">
          <a:xfrm>
            <a:off x="652395" y="1585763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C6AB28-90B1-EF42-BA72-19107C4DDEB8}"/>
              </a:ext>
            </a:extLst>
          </p:cNvPr>
          <p:cNvSpPr txBox="1">
            <a:spLocks/>
          </p:cNvSpPr>
          <p:nvPr/>
        </p:nvSpPr>
        <p:spPr>
          <a:xfrm>
            <a:off x="1260263" y="1884925"/>
            <a:ext cx="4057200" cy="1511300"/>
          </a:xfrm>
          <a:prstGeom prst="rect">
            <a:avLst/>
          </a:prstGeom>
        </p:spPr>
        <p:txBody>
          <a:bodyPr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Regression (Continuous)</a:t>
            </a:r>
          </a:p>
          <a:p>
            <a:pPr marL="342900" indent="-342900"/>
            <a:r>
              <a:rPr lang="en-US" sz="2400" dirty="0"/>
              <a:t>Mean Squared Error</a:t>
            </a:r>
          </a:p>
          <a:p>
            <a:pPr marL="342900" indent="-342900"/>
            <a:r>
              <a:rPr lang="en-US" sz="2400" dirty="0"/>
              <a:t>R Squared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9DA2E24-E861-1C4B-8749-8513A75C6A9D}"/>
              </a:ext>
            </a:extLst>
          </p:cNvPr>
          <p:cNvGrpSpPr/>
          <p:nvPr/>
        </p:nvGrpSpPr>
        <p:grpSpPr>
          <a:xfrm>
            <a:off x="5579048" y="3752800"/>
            <a:ext cx="4321771" cy="1790320"/>
            <a:chOff x="6500904" y="1409787"/>
            <a:chExt cx="4321771" cy="1790320"/>
          </a:xfrm>
        </p:grpSpPr>
        <p:sp>
          <p:nvSpPr>
            <p:cNvPr id="10" name="Flowchart: Connector 55">
              <a:extLst>
                <a:ext uri="{FF2B5EF4-FFF2-40B4-BE49-F238E27FC236}">
                  <a16:creationId xmlns:a16="http://schemas.microsoft.com/office/drawing/2014/main" id="{E363B03F-1580-9841-B113-373C2123F703}"/>
                </a:ext>
              </a:extLst>
            </p:cNvPr>
            <p:cNvSpPr/>
            <p:nvPr/>
          </p:nvSpPr>
          <p:spPr>
            <a:xfrm>
              <a:off x="6756879" y="1767300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56">
              <a:extLst>
                <a:ext uri="{FF2B5EF4-FFF2-40B4-BE49-F238E27FC236}">
                  <a16:creationId xmlns:a16="http://schemas.microsoft.com/office/drawing/2014/main" id="{397ADF6E-1286-644D-8327-6BE3458CA3EB}"/>
                </a:ext>
              </a:extLst>
            </p:cNvPr>
            <p:cNvSpPr/>
            <p:nvPr/>
          </p:nvSpPr>
          <p:spPr>
            <a:xfrm>
              <a:off x="6825623" y="2142875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57">
              <a:extLst>
                <a:ext uri="{FF2B5EF4-FFF2-40B4-BE49-F238E27FC236}">
                  <a16:creationId xmlns:a16="http://schemas.microsoft.com/office/drawing/2014/main" id="{FF5DE10B-00AA-9247-8A33-9C6AD9AE5A0B}"/>
                </a:ext>
              </a:extLst>
            </p:cNvPr>
            <p:cNvSpPr/>
            <p:nvPr/>
          </p:nvSpPr>
          <p:spPr>
            <a:xfrm>
              <a:off x="7054477" y="2391802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58">
              <a:extLst>
                <a:ext uri="{FF2B5EF4-FFF2-40B4-BE49-F238E27FC236}">
                  <a16:creationId xmlns:a16="http://schemas.microsoft.com/office/drawing/2014/main" id="{9A16352C-C08E-6E43-83F6-6380521DCFBE}"/>
                </a:ext>
              </a:extLst>
            </p:cNvPr>
            <p:cNvSpPr/>
            <p:nvPr/>
          </p:nvSpPr>
          <p:spPr>
            <a:xfrm>
              <a:off x="7327233" y="2815388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59">
              <a:extLst>
                <a:ext uri="{FF2B5EF4-FFF2-40B4-BE49-F238E27FC236}">
                  <a16:creationId xmlns:a16="http://schemas.microsoft.com/office/drawing/2014/main" id="{5892A0E8-7566-764B-91DF-2248118D4114}"/>
                </a:ext>
              </a:extLst>
            </p:cNvPr>
            <p:cNvSpPr/>
            <p:nvPr/>
          </p:nvSpPr>
          <p:spPr>
            <a:xfrm>
              <a:off x="7383381" y="2367252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60">
              <a:extLst>
                <a:ext uri="{FF2B5EF4-FFF2-40B4-BE49-F238E27FC236}">
                  <a16:creationId xmlns:a16="http://schemas.microsoft.com/office/drawing/2014/main" id="{63494EC9-032F-2F4C-90AC-F7020276088F}"/>
                </a:ext>
              </a:extLst>
            </p:cNvPr>
            <p:cNvSpPr/>
            <p:nvPr/>
          </p:nvSpPr>
          <p:spPr>
            <a:xfrm>
              <a:off x="7754354" y="2590799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61">
              <a:extLst>
                <a:ext uri="{FF2B5EF4-FFF2-40B4-BE49-F238E27FC236}">
                  <a16:creationId xmlns:a16="http://schemas.microsoft.com/office/drawing/2014/main" id="{8D00748D-285A-4C47-BF8E-4F55D638B8C2}"/>
                </a:ext>
              </a:extLst>
            </p:cNvPr>
            <p:cNvSpPr/>
            <p:nvPr/>
          </p:nvSpPr>
          <p:spPr>
            <a:xfrm>
              <a:off x="8029075" y="2647346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62">
              <a:extLst>
                <a:ext uri="{FF2B5EF4-FFF2-40B4-BE49-F238E27FC236}">
                  <a16:creationId xmlns:a16="http://schemas.microsoft.com/office/drawing/2014/main" id="{970CD8B4-175B-104B-8AD0-8BE234CF96D6}"/>
                </a:ext>
              </a:extLst>
            </p:cNvPr>
            <p:cNvSpPr/>
            <p:nvPr/>
          </p:nvSpPr>
          <p:spPr>
            <a:xfrm>
              <a:off x="7159157" y="2066143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63">
              <a:extLst>
                <a:ext uri="{FF2B5EF4-FFF2-40B4-BE49-F238E27FC236}">
                  <a16:creationId xmlns:a16="http://schemas.microsoft.com/office/drawing/2014/main" id="{F1E3F913-CE85-9247-96DF-EB9C231172ED}"/>
                </a:ext>
              </a:extLst>
            </p:cNvPr>
            <p:cNvSpPr/>
            <p:nvPr/>
          </p:nvSpPr>
          <p:spPr>
            <a:xfrm>
              <a:off x="8275723" y="2160008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64">
              <a:extLst>
                <a:ext uri="{FF2B5EF4-FFF2-40B4-BE49-F238E27FC236}">
                  <a16:creationId xmlns:a16="http://schemas.microsoft.com/office/drawing/2014/main" id="{AF69A031-1704-DA40-9C58-DAD2E5552C7A}"/>
                </a:ext>
              </a:extLst>
            </p:cNvPr>
            <p:cNvSpPr/>
            <p:nvPr/>
          </p:nvSpPr>
          <p:spPr>
            <a:xfrm>
              <a:off x="7433273" y="2513624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65">
              <a:extLst>
                <a:ext uri="{FF2B5EF4-FFF2-40B4-BE49-F238E27FC236}">
                  <a16:creationId xmlns:a16="http://schemas.microsoft.com/office/drawing/2014/main" id="{5D3F7B71-8861-3D47-BAF5-AF98C26D800B}"/>
                </a:ext>
              </a:extLst>
            </p:cNvPr>
            <p:cNvSpPr/>
            <p:nvPr/>
          </p:nvSpPr>
          <p:spPr>
            <a:xfrm>
              <a:off x="7593603" y="2083341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66">
              <a:extLst>
                <a:ext uri="{FF2B5EF4-FFF2-40B4-BE49-F238E27FC236}">
                  <a16:creationId xmlns:a16="http://schemas.microsoft.com/office/drawing/2014/main" id="{FC97473E-01B2-6644-8630-279695D39D55}"/>
                </a:ext>
              </a:extLst>
            </p:cNvPr>
            <p:cNvSpPr/>
            <p:nvPr/>
          </p:nvSpPr>
          <p:spPr>
            <a:xfrm>
              <a:off x="9278849" y="2190253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67">
              <a:extLst>
                <a:ext uri="{FF2B5EF4-FFF2-40B4-BE49-F238E27FC236}">
                  <a16:creationId xmlns:a16="http://schemas.microsoft.com/office/drawing/2014/main" id="{A03873C3-E554-F94F-90CA-1704BB3AC9C6}"/>
                </a:ext>
              </a:extLst>
            </p:cNvPr>
            <p:cNvSpPr/>
            <p:nvPr/>
          </p:nvSpPr>
          <p:spPr>
            <a:xfrm>
              <a:off x="7885833" y="2355226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68">
              <a:extLst>
                <a:ext uri="{FF2B5EF4-FFF2-40B4-BE49-F238E27FC236}">
                  <a16:creationId xmlns:a16="http://schemas.microsoft.com/office/drawing/2014/main" id="{34CC7424-4C51-AB4F-8F3B-FF628640ECD7}"/>
                </a:ext>
              </a:extLst>
            </p:cNvPr>
            <p:cNvSpPr/>
            <p:nvPr/>
          </p:nvSpPr>
          <p:spPr>
            <a:xfrm>
              <a:off x="8650011" y="226340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69">
              <a:extLst>
                <a:ext uri="{FF2B5EF4-FFF2-40B4-BE49-F238E27FC236}">
                  <a16:creationId xmlns:a16="http://schemas.microsoft.com/office/drawing/2014/main" id="{49A767A2-7E12-8841-BB79-CB39CE8DD536}"/>
                </a:ext>
              </a:extLst>
            </p:cNvPr>
            <p:cNvSpPr/>
            <p:nvPr/>
          </p:nvSpPr>
          <p:spPr>
            <a:xfrm>
              <a:off x="8686587" y="202201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70">
              <a:extLst>
                <a:ext uri="{FF2B5EF4-FFF2-40B4-BE49-F238E27FC236}">
                  <a16:creationId xmlns:a16="http://schemas.microsoft.com/office/drawing/2014/main" id="{91FA5733-A1CE-1C43-A434-42BC2DE29E45}"/>
                </a:ext>
              </a:extLst>
            </p:cNvPr>
            <p:cNvSpPr/>
            <p:nvPr/>
          </p:nvSpPr>
          <p:spPr>
            <a:xfrm>
              <a:off x="8847798" y="2444617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71">
              <a:extLst>
                <a:ext uri="{FF2B5EF4-FFF2-40B4-BE49-F238E27FC236}">
                  <a16:creationId xmlns:a16="http://schemas.microsoft.com/office/drawing/2014/main" id="{104349B3-4E28-8040-8340-FA258BA4854C}"/>
                </a:ext>
              </a:extLst>
            </p:cNvPr>
            <p:cNvSpPr/>
            <p:nvPr/>
          </p:nvSpPr>
          <p:spPr>
            <a:xfrm>
              <a:off x="8731606" y="255278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72">
              <a:extLst>
                <a:ext uri="{FF2B5EF4-FFF2-40B4-BE49-F238E27FC236}">
                  <a16:creationId xmlns:a16="http://schemas.microsoft.com/office/drawing/2014/main" id="{EF277F30-7B70-684E-A2CD-8286197E5CDB}"/>
                </a:ext>
              </a:extLst>
            </p:cNvPr>
            <p:cNvSpPr/>
            <p:nvPr/>
          </p:nvSpPr>
          <p:spPr>
            <a:xfrm>
              <a:off x="9590593" y="176730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73">
              <a:extLst>
                <a:ext uri="{FF2B5EF4-FFF2-40B4-BE49-F238E27FC236}">
                  <a16:creationId xmlns:a16="http://schemas.microsoft.com/office/drawing/2014/main" id="{4C0AEB83-35B3-1B49-86E3-F3434E15820F}"/>
                </a:ext>
              </a:extLst>
            </p:cNvPr>
            <p:cNvSpPr/>
            <p:nvPr/>
          </p:nvSpPr>
          <p:spPr>
            <a:xfrm>
              <a:off x="8511296" y="1537372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74">
              <a:extLst>
                <a:ext uri="{FF2B5EF4-FFF2-40B4-BE49-F238E27FC236}">
                  <a16:creationId xmlns:a16="http://schemas.microsoft.com/office/drawing/2014/main" id="{3D4C4AE0-3F54-D54A-AE90-768E1951F285}"/>
                </a:ext>
              </a:extLst>
            </p:cNvPr>
            <p:cNvSpPr/>
            <p:nvPr/>
          </p:nvSpPr>
          <p:spPr>
            <a:xfrm>
              <a:off x="8965547" y="168395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75">
              <a:extLst>
                <a:ext uri="{FF2B5EF4-FFF2-40B4-BE49-F238E27FC236}">
                  <a16:creationId xmlns:a16="http://schemas.microsoft.com/office/drawing/2014/main" id="{FF25AADE-1DE3-8C47-B119-0EED06E326E6}"/>
                </a:ext>
              </a:extLst>
            </p:cNvPr>
            <p:cNvSpPr/>
            <p:nvPr/>
          </p:nvSpPr>
          <p:spPr>
            <a:xfrm>
              <a:off x="10219477" y="1409787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5D2DFAE-A76A-AB44-BD14-386C4B06B01C}"/>
                </a:ext>
              </a:extLst>
            </p:cNvPr>
            <p:cNvCxnSpPr/>
            <p:nvPr/>
          </p:nvCxnSpPr>
          <p:spPr>
            <a:xfrm flipV="1">
              <a:off x="6500904" y="1409787"/>
              <a:ext cx="0" cy="179032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855BEF4-1D9B-E840-AF1A-CAE65E0542D3}"/>
                </a:ext>
              </a:extLst>
            </p:cNvPr>
            <p:cNvCxnSpPr/>
            <p:nvPr/>
          </p:nvCxnSpPr>
          <p:spPr>
            <a:xfrm>
              <a:off x="6500904" y="3189569"/>
              <a:ext cx="4321771" cy="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lowchart: Connector 78">
              <a:extLst>
                <a:ext uri="{FF2B5EF4-FFF2-40B4-BE49-F238E27FC236}">
                  <a16:creationId xmlns:a16="http://schemas.microsoft.com/office/drawing/2014/main" id="{CEDB8A44-9442-644D-8BE4-16530FECB632}"/>
                </a:ext>
              </a:extLst>
            </p:cNvPr>
            <p:cNvSpPr/>
            <p:nvPr/>
          </p:nvSpPr>
          <p:spPr>
            <a:xfrm>
              <a:off x="9699473" y="224857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79">
              <a:extLst>
                <a:ext uri="{FF2B5EF4-FFF2-40B4-BE49-F238E27FC236}">
                  <a16:creationId xmlns:a16="http://schemas.microsoft.com/office/drawing/2014/main" id="{1AC2F830-1E2C-3A4C-8BC9-3A8C8AD75C39}"/>
                </a:ext>
              </a:extLst>
            </p:cNvPr>
            <p:cNvSpPr/>
            <p:nvPr/>
          </p:nvSpPr>
          <p:spPr>
            <a:xfrm>
              <a:off x="9583649" y="2495053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80">
              <a:extLst>
                <a:ext uri="{FF2B5EF4-FFF2-40B4-BE49-F238E27FC236}">
                  <a16:creationId xmlns:a16="http://schemas.microsoft.com/office/drawing/2014/main" id="{EBC2E0E2-3246-BC40-8215-A8D0D35EF931}"/>
                </a:ext>
              </a:extLst>
            </p:cNvPr>
            <p:cNvSpPr/>
            <p:nvPr/>
          </p:nvSpPr>
          <p:spPr>
            <a:xfrm>
              <a:off x="9352001" y="278338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81">
              <a:extLst>
                <a:ext uri="{FF2B5EF4-FFF2-40B4-BE49-F238E27FC236}">
                  <a16:creationId xmlns:a16="http://schemas.microsoft.com/office/drawing/2014/main" id="{D9FD5A3F-4619-F040-84D1-587A577C2FFF}"/>
                </a:ext>
              </a:extLst>
            </p:cNvPr>
            <p:cNvSpPr/>
            <p:nvPr/>
          </p:nvSpPr>
          <p:spPr>
            <a:xfrm>
              <a:off x="9971169" y="2840484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FF3DBBB-5C95-3D4B-9F63-408D62308691}"/>
              </a:ext>
            </a:extLst>
          </p:cNvPr>
          <p:cNvSpPr txBox="1">
            <a:spLocks/>
          </p:cNvSpPr>
          <p:nvPr/>
        </p:nvSpPr>
        <p:spPr>
          <a:xfrm>
            <a:off x="1362831" y="4101928"/>
            <a:ext cx="3981181" cy="1052461"/>
          </a:xfrm>
          <a:prstGeom prst="rect">
            <a:avLst/>
          </a:prstGeom>
        </p:spPr>
        <p:txBody>
          <a:bodyPr vert="horz"/>
          <a:lstStyle>
            <a:lvl1pPr marL="0" indent="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Tx/>
              <a:buNone/>
              <a:defRPr sz="3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971" indent="0" algn="l" defTabSz="997999" rtl="0" eaLnBrk="1" latinLnBrk="0" hangingPunct="1">
              <a:lnSpc>
                <a:spcPct val="90000"/>
              </a:lnSpc>
              <a:spcBef>
                <a:spcPts val="800"/>
              </a:spcBef>
              <a:buFontTx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942" indent="0" algn="l" defTabSz="997999" rtl="0" eaLnBrk="1" latinLnBrk="0" hangingPunct="1">
              <a:lnSpc>
                <a:spcPct val="90000"/>
              </a:lnSpc>
              <a:spcBef>
                <a:spcPts val="800"/>
              </a:spcBef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Classification (Categorical)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Precision, Recall, F1-score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9866C09-D153-7446-A0B9-FD4D4F3A7AE5}"/>
              </a:ext>
            </a:extLst>
          </p:cNvPr>
          <p:cNvGrpSpPr/>
          <p:nvPr/>
        </p:nvGrpSpPr>
        <p:grpSpPr>
          <a:xfrm>
            <a:off x="5579049" y="1692254"/>
            <a:ext cx="4321771" cy="1790320"/>
            <a:chOff x="6500904" y="1409787"/>
            <a:chExt cx="4321771" cy="1790320"/>
          </a:xfrm>
        </p:grpSpPr>
        <p:sp>
          <p:nvSpPr>
            <p:cNvPr id="39" name="Flowchart: Connector 144">
              <a:extLst>
                <a:ext uri="{FF2B5EF4-FFF2-40B4-BE49-F238E27FC236}">
                  <a16:creationId xmlns:a16="http://schemas.microsoft.com/office/drawing/2014/main" id="{447A237A-16A2-AE4E-9097-D36A0FE258CF}"/>
                </a:ext>
              </a:extLst>
            </p:cNvPr>
            <p:cNvSpPr/>
            <p:nvPr/>
          </p:nvSpPr>
          <p:spPr>
            <a:xfrm>
              <a:off x="6737686" y="2792528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145">
              <a:extLst>
                <a:ext uri="{FF2B5EF4-FFF2-40B4-BE49-F238E27FC236}">
                  <a16:creationId xmlns:a16="http://schemas.microsoft.com/office/drawing/2014/main" id="{30059689-5EB6-A544-A79A-546F1A14773E}"/>
                </a:ext>
              </a:extLst>
            </p:cNvPr>
            <p:cNvSpPr/>
            <p:nvPr/>
          </p:nvSpPr>
          <p:spPr>
            <a:xfrm>
              <a:off x="6957751" y="292206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146">
              <a:extLst>
                <a:ext uri="{FF2B5EF4-FFF2-40B4-BE49-F238E27FC236}">
                  <a16:creationId xmlns:a16="http://schemas.microsoft.com/office/drawing/2014/main" id="{C564C9F0-1FAB-E741-B340-C973F9F99041}"/>
                </a:ext>
              </a:extLst>
            </p:cNvPr>
            <p:cNvSpPr/>
            <p:nvPr/>
          </p:nvSpPr>
          <p:spPr>
            <a:xfrm>
              <a:off x="7082169" y="274680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147">
              <a:extLst>
                <a:ext uri="{FF2B5EF4-FFF2-40B4-BE49-F238E27FC236}">
                  <a16:creationId xmlns:a16="http://schemas.microsoft.com/office/drawing/2014/main" id="{64C4188B-18A9-B24D-A52F-6EAADE039284}"/>
                </a:ext>
              </a:extLst>
            </p:cNvPr>
            <p:cNvSpPr/>
            <p:nvPr/>
          </p:nvSpPr>
          <p:spPr>
            <a:xfrm>
              <a:off x="7327233" y="2815388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148">
              <a:extLst>
                <a:ext uri="{FF2B5EF4-FFF2-40B4-BE49-F238E27FC236}">
                  <a16:creationId xmlns:a16="http://schemas.microsoft.com/office/drawing/2014/main" id="{5C2C8BA6-0333-9B46-B4F6-E8C6D683D505}"/>
                </a:ext>
              </a:extLst>
            </p:cNvPr>
            <p:cNvSpPr/>
            <p:nvPr/>
          </p:nvSpPr>
          <p:spPr>
            <a:xfrm>
              <a:off x="7383381" y="236725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149">
              <a:extLst>
                <a:ext uri="{FF2B5EF4-FFF2-40B4-BE49-F238E27FC236}">
                  <a16:creationId xmlns:a16="http://schemas.microsoft.com/office/drawing/2014/main" id="{B80EE462-4CD5-F243-9AC0-F2644E0C7B38}"/>
                </a:ext>
              </a:extLst>
            </p:cNvPr>
            <p:cNvSpPr/>
            <p:nvPr/>
          </p:nvSpPr>
          <p:spPr>
            <a:xfrm>
              <a:off x="7754354" y="259079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150">
              <a:extLst>
                <a:ext uri="{FF2B5EF4-FFF2-40B4-BE49-F238E27FC236}">
                  <a16:creationId xmlns:a16="http://schemas.microsoft.com/office/drawing/2014/main" id="{0D0A3DB8-4A06-EB47-9FEF-85DD8C69B155}"/>
                </a:ext>
              </a:extLst>
            </p:cNvPr>
            <p:cNvSpPr/>
            <p:nvPr/>
          </p:nvSpPr>
          <p:spPr>
            <a:xfrm>
              <a:off x="8029075" y="2647346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151">
              <a:extLst>
                <a:ext uri="{FF2B5EF4-FFF2-40B4-BE49-F238E27FC236}">
                  <a16:creationId xmlns:a16="http://schemas.microsoft.com/office/drawing/2014/main" id="{41CDB259-48FC-9643-9901-31F8E490290A}"/>
                </a:ext>
              </a:extLst>
            </p:cNvPr>
            <p:cNvSpPr/>
            <p:nvPr/>
          </p:nvSpPr>
          <p:spPr>
            <a:xfrm>
              <a:off x="7964907" y="2367251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152">
              <a:extLst>
                <a:ext uri="{FF2B5EF4-FFF2-40B4-BE49-F238E27FC236}">
                  <a16:creationId xmlns:a16="http://schemas.microsoft.com/office/drawing/2014/main" id="{4AD59AF4-75C6-E542-B1DC-CF60D9E99B7C}"/>
                </a:ext>
              </a:extLst>
            </p:cNvPr>
            <p:cNvSpPr/>
            <p:nvPr/>
          </p:nvSpPr>
          <p:spPr>
            <a:xfrm>
              <a:off x="8275723" y="2160008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153">
              <a:extLst>
                <a:ext uri="{FF2B5EF4-FFF2-40B4-BE49-F238E27FC236}">
                  <a16:creationId xmlns:a16="http://schemas.microsoft.com/office/drawing/2014/main" id="{CD19D7A5-51A1-0F49-84E1-6EBC7F10DA33}"/>
                </a:ext>
              </a:extLst>
            </p:cNvPr>
            <p:cNvSpPr/>
            <p:nvPr/>
          </p:nvSpPr>
          <p:spPr>
            <a:xfrm>
              <a:off x="8215565" y="232153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154">
              <a:extLst>
                <a:ext uri="{FF2B5EF4-FFF2-40B4-BE49-F238E27FC236}">
                  <a16:creationId xmlns:a16="http://schemas.microsoft.com/office/drawing/2014/main" id="{E9499884-7832-F04F-969A-EBD45BC5892B}"/>
                </a:ext>
              </a:extLst>
            </p:cNvPr>
            <p:cNvSpPr/>
            <p:nvPr/>
          </p:nvSpPr>
          <p:spPr>
            <a:xfrm>
              <a:off x="8247649" y="2395724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155">
              <a:extLst>
                <a:ext uri="{FF2B5EF4-FFF2-40B4-BE49-F238E27FC236}">
                  <a16:creationId xmlns:a16="http://schemas.microsoft.com/office/drawing/2014/main" id="{65655AA2-2028-6F44-90CA-3B43DE694836}"/>
                </a:ext>
              </a:extLst>
            </p:cNvPr>
            <p:cNvSpPr/>
            <p:nvPr/>
          </p:nvSpPr>
          <p:spPr>
            <a:xfrm>
              <a:off x="8775688" y="237126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156">
              <a:extLst>
                <a:ext uri="{FF2B5EF4-FFF2-40B4-BE49-F238E27FC236}">
                  <a16:creationId xmlns:a16="http://schemas.microsoft.com/office/drawing/2014/main" id="{5736C560-923A-1249-9C68-10BF263AA22F}"/>
                </a:ext>
              </a:extLst>
            </p:cNvPr>
            <p:cNvSpPr/>
            <p:nvPr/>
          </p:nvSpPr>
          <p:spPr>
            <a:xfrm>
              <a:off x="8710169" y="212564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157">
              <a:extLst>
                <a:ext uri="{FF2B5EF4-FFF2-40B4-BE49-F238E27FC236}">
                  <a16:creationId xmlns:a16="http://schemas.microsoft.com/office/drawing/2014/main" id="{63BE4028-E982-5441-A126-B18BCA01C095}"/>
                </a:ext>
              </a:extLst>
            </p:cNvPr>
            <p:cNvSpPr/>
            <p:nvPr/>
          </p:nvSpPr>
          <p:spPr>
            <a:xfrm>
              <a:off x="8650011" y="226340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158">
              <a:extLst>
                <a:ext uri="{FF2B5EF4-FFF2-40B4-BE49-F238E27FC236}">
                  <a16:creationId xmlns:a16="http://schemas.microsoft.com/office/drawing/2014/main" id="{A017CF25-6B32-A34D-B0EE-873EB0098273}"/>
                </a:ext>
              </a:extLst>
            </p:cNvPr>
            <p:cNvSpPr/>
            <p:nvPr/>
          </p:nvSpPr>
          <p:spPr>
            <a:xfrm>
              <a:off x="8840512" y="187253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159">
              <a:extLst>
                <a:ext uri="{FF2B5EF4-FFF2-40B4-BE49-F238E27FC236}">
                  <a16:creationId xmlns:a16="http://schemas.microsoft.com/office/drawing/2014/main" id="{22782F16-3BA2-C846-BD65-8682E2D0C343}"/>
                </a:ext>
              </a:extLst>
            </p:cNvPr>
            <p:cNvSpPr/>
            <p:nvPr/>
          </p:nvSpPr>
          <p:spPr>
            <a:xfrm>
              <a:off x="9151286" y="2075916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160">
              <a:extLst>
                <a:ext uri="{FF2B5EF4-FFF2-40B4-BE49-F238E27FC236}">
                  <a16:creationId xmlns:a16="http://schemas.microsoft.com/office/drawing/2014/main" id="{04951821-4348-FC4F-8FA8-98FB2DB9DE68}"/>
                </a:ext>
              </a:extLst>
            </p:cNvPr>
            <p:cNvSpPr/>
            <p:nvPr/>
          </p:nvSpPr>
          <p:spPr>
            <a:xfrm>
              <a:off x="9537688" y="202201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161">
              <a:extLst>
                <a:ext uri="{FF2B5EF4-FFF2-40B4-BE49-F238E27FC236}">
                  <a16:creationId xmlns:a16="http://schemas.microsoft.com/office/drawing/2014/main" id="{04204B10-116F-B44B-98CE-FAEE7550CFE6}"/>
                </a:ext>
              </a:extLst>
            </p:cNvPr>
            <p:cNvSpPr/>
            <p:nvPr/>
          </p:nvSpPr>
          <p:spPr>
            <a:xfrm>
              <a:off x="9375961" y="229867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162">
              <a:extLst>
                <a:ext uri="{FF2B5EF4-FFF2-40B4-BE49-F238E27FC236}">
                  <a16:creationId xmlns:a16="http://schemas.microsoft.com/office/drawing/2014/main" id="{C204FED9-B4F1-F949-AE47-94D6AD37B272}"/>
                </a:ext>
              </a:extLst>
            </p:cNvPr>
            <p:cNvSpPr/>
            <p:nvPr/>
          </p:nvSpPr>
          <p:spPr>
            <a:xfrm>
              <a:off x="9490217" y="1594034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163">
              <a:extLst>
                <a:ext uri="{FF2B5EF4-FFF2-40B4-BE49-F238E27FC236}">
                  <a16:creationId xmlns:a16="http://schemas.microsoft.com/office/drawing/2014/main" id="{AD0F9042-28FE-D046-81BE-069DB1C0059F}"/>
                </a:ext>
              </a:extLst>
            </p:cNvPr>
            <p:cNvSpPr/>
            <p:nvPr/>
          </p:nvSpPr>
          <p:spPr>
            <a:xfrm>
              <a:off x="9814414" y="168276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164">
              <a:extLst>
                <a:ext uri="{FF2B5EF4-FFF2-40B4-BE49-F238E27FC236}">
                  <a16:creationId xmlns:a16="http://schemas.microsoft.com/office/drawing/2014/main" id="{72A48047-CBBD-7147-A556-4CD12EF051D3}"/>
                </a:ext>
              </a:extLst>
            </p:cNvPr>
            <p:cNvSpPr/>
            <p:nvPr/>
          </p:nvSpPr>
          <p:spPr>
            <a:xfrm>
              <a:off x="10219477" y="1409787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40F5FD-398A-0E4A-8933-655612601A8F}"/>
                </a:ext>
              </a:extLst>
            </p:cNvPr>
            <p:cNvCxnSpPr/>
            <p:nvPr/>
          </p:nvCxnSpPr>
          <p:spPr>
            <a:xfrm flipV="1">
              <a:off x="6500904" y="1577694"/>
              <a:ext cx="4226236" cy="1390095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928730B-B215-C146-92AA-CC851E054CFC}"/>
                </a:ext>
              </a:extLst>
            </p:cNvPr>
            <p:cNvCxnSpPr/>
            <p:nvPr/>
          </p:nvCxnSpPr>
          <p:spPr>
            <a:xfrm flipV="1">
              <a:off x="6500904" y="1409787"/>
              <a:ext cx="0" cy="179032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A474CDE-7BDC-5342-8ADF-302283942415}"/>
                </a:ext>
              </a:extLst>
            </p:cNvPr>
            <p:cNvCxnSpPr/>
            <p:nvPr/>
          </p:nvCxnSpPr>
          <p:spPr>
            <a:xfrm>
              <a:off x="6500904" y="3189569"/>
              <a:ext cx="4321771" cy="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2869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Regression Models</a:t>
            </a:r>
          </a:p>
        </p:txBody>
      </p:sp>
      <p:sp>
        <p:nvSpPr>
          <p:cNvPr id="70" name="Pentagon 69">
            <a:extLst>
              <a:ext uri="{FF2B5EF4-FFF2-40B4-BE49-F238E27FC236}">
                <a16:creationId xmlns:a16="http://schemas.microsoft.com/office/drawing/2014/main" id="{73A04166-79F9-5644-95C4-096838B6CFE1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02DE7431-0642-6649-BF94-5A2684EF7953}"/>
              </a:ext>
            </a:extLst>
          </p:cNvPr>
          <p:cNvSpPr/>
          <p:nvPr/>
        </p:nvSpPr>
        <p:spPr bwMode="white">
          <a:xfrm>
            <a:off x="692439" y="1580523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09134EE-ECF6-C64D-89BE-B28459F50D68}"/>
              </a:ext>
            </a:extLst>
          </p:cNvPr>
          <p:cNvGrpSpPr/>
          <p:nvPr/>
        </p:nvGrpSpPr>
        <p:grpSpPr>
          <a:xfrm>
            <a:off x="6442649" y="3800975"/>
            <a:ext cx="4321771" cy="1790320"/>
            <a:chOff x="6500904" y="1409787"/>
            <a:chExt cx="4321771" cy="1790320"/>
          </a:xfrm>
        </p:grpSpPr>
        <p:sp>
          <p:nvSpPr>
            <p:cNvPr id="121" name="Flowchart: Connector 144">
              <a:extLst>
                <a:ext uri="{FF2B5EF4-FFF2-40B4-BE49-F238E27FC236}">
                  <a16:creationId xmlns:a16="http://schemas.microsoft.com/office/drawing/2014/main" id="{1062A1DA-2AEA-DB44-8022-5C73252458F9}"/>
                </a:ext>
              </a:extLst>
            </p:cNvPr>
            <p:cNvSpPr/>
            <p:nvPr/>
          </p:nvSpPr>
          <p:spPr>
            <a:xfrm>
              <a:off x="6737686" y="2792528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45">
              <a:extLst>
                <a:ext uri="{FF2B5EF4-FFF2-40B4-BE49-F238E27FC236}">
                  <a16:creationId xmlns:a16="http://schemas.microsoft.com/office/drawing/2014/main" id="{67080124-8AF5-FB4A-9994-D31515FCB917}"/>
                </a:ext>
              </a:extLst>
            </p:cNvPr>
            <p:cNvSpPr/>
            <p:nvPr/>
          </p:nvSpPr>
          <p:spPr>
            <a:xfrm>
              <a:off x="6957751" y="292206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46">
              <a:extLst>
                <a:ext uri="{FF2B5EF4-FFF2-40B4-BE49-F238E27FC236}">
                  <a16:creationId xmlns:a16="http://schemas.microsoft.com/office/drawing/2014/main" id="{C53CB9FB-4732-C94A-850B-FA34D782CB68}"/>
                </a:ext>
              </a:extLst>
            </p:cNvPr>
            <p:cNvSpPr/>
            <p:nvPr/>
          </p:nvSpPr>
          <p:spPr>
            <a:xfrm>
              <a:off x="7082169" y="274680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47">
              <a:extLst>
                <a:ext uri="{FF2B5EF4-FFF2-40B4-BE49-F238E27FC236}">
                  <a16:creationId xmlns:a16="http://schemas.microsoft.com/office/drawing/2014/main" id="{F3707E1D-C29F-9442-8F90-C43417F62944}"/>
                </a:ext>
              </a:extLst>
            </p:cNvPr>
            <p:cNvSpPr/>
            <p:nvPr/>
          </p:nvSpPr>
          <p:spPr>
            <a:xfrm>
              <a:off x="7327233" y="2815388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48">
              <a:extLst>
                <a:ext uri="{FF2B5EF4-FFF2-40B4-BE49-F238E27FC236}">
                  <a16:creationId xmlns:a16="http://schemas.microsoft.com/office/drawing/2014/main" id="{01D1A839-3536-1C49-B7FB-AEB9EA3D11B0}"/>
                </a:ext>
              </a:extLst>
            </p:cNvPr>
            <p:cNvSpPr/>
            <p:nvPr/>
          </p:nvSpPr>
          <p:spPr>
            <a:xfrm>
              <a:off x="7383381" y="236725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49">
              <a:extLst>
                <a:ext uri="{FF2B5EF4-FFF2-40B4-BE49-F238E27FC236}">
                  <a16:creationId xmlns:a16="http://schemas.microsoft.com/office/drawing/2014/main" id="{1BCFBFE2-CBFE-954B-8CB8-00BA5EF9027A}"/>
                </a:ext>
              </a:extLst>
            </p:cNvPr>
            <p:cNvSpPr/>
            <p:nvPr/>
          </p:nvSpPr>
          <p:spPr>
            <a:xfrm>
              <a:off x="7754354" y="259079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50">
              <a:extLst>
                <a:ext uri="{FF2B5EF4-FFF2-40B4-BE49-F238E27FC236}">
                  <a16:creationId xmlns:a16="http://schemas.microsoft.com/office/drawing/2014/main" id="{0D1AFA6B-0617-834C-BBF4-17446310BA15}"/>
                </a:ext>
              </a:extLst>
            </p:cNvPr>
            <p:cNvSpPr/>
            <p:nvPr/>
          </p:nvSpPr>
          <p:spPr>
            <a:xfrm>
              <a:off x="8029075" y="2647346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51">
              <a:extLst>
                <a:ext uri="{FF2B5EF4-FFF2-40B4-BE49-F238E27FC236}">
                  <a16:creationId xmlns:a16="http://schemas.microsoft.com/office/drawing/2014/main" id="{B9153F10-D3BA-FF49-8076-D3143F367D22}"/>
                </a:ext>
              </a:extLst>
            </p:cNvPr>
            <p:cNvSpPr/>
            <p:nvPr/>
          </p:nvSpPr>
          <p:spPr>
            <a:xfrm>
              <a:off x="7964907" y="2367251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52">
              <a:extLst>
                <a:ext uri="{FF2B5EF4-FFF2-40B4-BE49-F238E27FC236}">
                  <a16:creationId xmlns:a16="http://schemas.microsoft.com/office/drawing/2014/main" id="{39C0AC88-4901-834F-8232-0A01325F33F5}"/>
                </a:ext>
              </a:extLst>
            </p:cNvPr>
            <p:cNvSpPr/>
            <p:nvPr/>
          </p:nvSpPr>
          <p:spPr>
            <a:xfrm>
              <a:off x="8275723" y="2160008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53">
              <a:extLst>
                <a:ext uri="{FF2B5EF4-FFF2-40B4-BE49-F238E27FC236}">
                  <a16:creationId xmlns:a16="http://schemas.microsoft.com/office/drawing/2014/main" id="{12EB1EBB-E1A5-4847-B376-8FA1DC0377A9}"/>
                </a:ext>
              </a:extLst>
            </p:cNvPr>
            <p:cNvSpPr/>
            <p:nvPr/>
          </p:nvSpPr>
          <p:spPr>
            <a:xfrm>
              <a:off x="8215565" y="232153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54">
              <a:extLst>
                <a:ext uri="{FF2B5EF4-FFF2-40B4-BE49-F238E27FC236}">
                  <a16:creationId xmlns:a16="http://schemas.microsoft.com/office/drawing/2014/main" id="{0826E8B0-564A-6C4A-8C77-FD6135CD4FE9}"/>
                </a:ext>
              </a:extLst>
            </p:cNvPr>
            <p:cNvSpPr/>
            <p:nvPr/>
          </p:nvSpPr>
          <p:spPr>
            <a:xfrm>
              <a:off x="8247649" y="2395724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55">
              <a:extLst>
                <a:ext uri="{FF2B5EF4-FFF2-40B4-BE49-F238E27FC236}">
                  <a16:creationId xmlns:a16="http://schemas.microsoft.com/office/drawing/2014/main" id="{8DF706F3-0A08-2446-B8F1-4F33B6D8BA7F}"/>
                </a:ext>
              </a:extLst>
            </p:cNvPr>
            <p:cNvSpPr/>
            <p:nvPr/>
          </p:nvSpPr>
          <p:spPr>
            <a:xfrm>
              <a:off x="8775688" y="237126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56">
              <a:extLst>
                <a:ext uri="{FF2B5EF4-FFF2-40B4-BE49-F238E27FC236}">
                  <a16:creationId xmlns:a16="http://schemas.microsoft.com/office/drawing/2014/main" id="{B8E9847E-37E3-C541-A277-7E10C5D64B72}"/>
                </a:ext>
              </a:extLst>
            </p:cNvPr>
            <p:cNvSpPr/>
            <p:nvPr/>
          </p:nvSpPr>
          <p:spPr>
            <a:xfrm>
              <a:off x="8710169" y="212564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57">
              <a:extLst>
                <a:ext uri="{FF2B5EF4-FFF2-40B4-BE49-F238E27FC236}">
                  <a16:creationId xmlns:a16="http://schemas.microsoft.com/office/drawing/2014/main" id="{023E686B-5A67-C047-BC9C-CD944D39DF26}"/>
                </a:ext>
              </a:extLst>
            </p:cNvPr>
            <p:cNvSpPr/>
            <p:nvPr/>
          </p:nvSpPr>
          <p:spPr>
            <a:xfrm>
              <a:off x="8650011" y="226340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58">
              <a:extLst>
                <a:ext uri="{FF2B5EF4-FFF2-40B4-BE49-F238E27FC236}">
                  <a16:creationId xmlns:a16="http://schemas.microsoft.com/office/drawing/2014/main" id="{F84D608D-B53E-F341-AE0C-7EF42B786203}"/>
                </a:ext>
              </a:extLst>
            </p:cNvPr>
            <p:cNvSpPr/>
            <p:nvPr/>
          </p:nvSpPr>
          <p:spPr>
            <a:xfrm>
              <a:off x="8840512" y="1872539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59">
              <a:extLst>
                <a:ext uri="{FF2B5EF4-FFF2-40B4-BE49-F238E27FC236}">
                  <a16:creationId xmlns:a16="http://schemas.microsoft.com/office/drawing/2014/main" id="{9EB03565-B526-A846-B06A-3A0AFADFE45E}"/>
                </a:ext>
              </a:extLst>
            </p:cNvPr>
            <p:cNvSpPr/>
            <p:nvPr/>
          </p:nvSpPr>
          <p:spPr>
            <a:xfrm>
              <a:off x="9151286" y="2075916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60">
              <a:extLst>
                <a:ext uri="{FF2B5EF4-FFF2-40B4-BE49-F238E27FC236}">
                  <a16:creationId xmlns:a16="http://schemas.microsoft.com/office/drawing/2014/main" id="{7A5C3CD0-33DD-0B4B-9C5A-32E16E17F8DE}"/>
                </a:ext>
              </a:extLst>
            </p:cNvPr>
            <p:cNvSpPr/>
            <p:nvPr/>
          </p:nvSpPr>
          <p:spPr>
            <a:xfrm>
              <a:off x="9537688" y="202201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61">
              <a:extLst>
                <a:ext uri="{FF2B5EF4-FFF2-40B4-BE49-F238E27FC236}">
                  <a16:creationId xmlns:a16="http://schemas.microsoft.com/office/drawing/2014/main" id="{C2D7942B-8FCC-4C47-B11C-C2AC98DA1AAD}"/>
                </a:ext>
              </a:extLst>
            </p:cNvPr>
            <p:cNvSpPr/>
            <p:nvPr/>
          </p:nvSpPr>
          <p:spPr>
            <a:xfrm>
              <a:off x="9375961" y="2298672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62">
              <a:extLst>
                <a:ext uri="{FF2B5EF4-FFF2-40B4-BE49-F238E27FC236}">
                  <a16:creationId xmlns:a16="http://schemas.microsoft.com/office/drawing/2014/main" id="{BC3C913A-BFC6-3540-AD3F-3C91A634BF03}"/>
                </a:ext>
              </a:extLst>
            </p:cNvPr>
            <p:cNvSpPr/>
            <p:nvPr/>
          </p:nvSpPr>
          <p:spPr>
            <a:xfrm>
              <a:off x="9490217" y="1594034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63">
              <a:extLst>
                <a:ext uri="{FF2B5EF4-FFF2-40B4-BE49-F238E27FC236}">
                  <a16:creationId xmlns:a16="http://schemas.microsoft.com/office/drawing/2014/main" id="{0A3CD1D7-8C53-564C-B477-BA60F64A1DD6}"/>
                </a:ext>
              </a:extLst>
            </p:cNvPr>
            <p:cNvSpPr/>
            <p:nvPr/>
          </p:nvSpPr>
          <p:spPr>
            <a:xfrm>
              <a:off x="9814414" y="1682765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64">
              <a:extLst>
                <a:ext uri="{FF2B5EF4-FFF2-40B4-BE49-F238E27FC236}">
                  <a16:creationId xmlns:a16="http://schemas.microsoft.com/office/drawing/2014/main" id="{3736BDBD-8F1D-7C41-97F9-07F56A2AAF5E}"/>
                </a:ext>
              </a:extLst>
            </p:cNvPr>
            <p:cNvSpPr/>
            <p:nvPr/>
          </p:nvSpPr>
          <p:spPr>
            <a:xfrm>
              <a:off x="10219477" y="1409787"/>
              <a:ext cx="73152" cy="7315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0D8D33-B2D2-BF4A-A751-4E2EE4C57D07}"/>
                </a:ext>
              </a:extLst>
            </p:cNvPr>
            <p:cNvCxnSpPr/>
            <p:nvPr/>
          </p:nvCxnSpPr>
          <p:spPr>
            <a:xfrm flipV="1">
              <a:off x="6500904" y="1577694"/>
              <a:ext cx="4226236" cy="1390095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D884EE7-7303-C84C-A3C2-FD45750C8A40}"/>
                </a:ext>
              </a:extLst>
            </p:cNvPr>
            <p:cNvCxnSpPr/>
            <p:nvPr/>
          </p:nvCxnSpPr>
          <p:spPr>
            <a:xfrm flipV="1">
              <a:off x="6500904" y="1409787"/>
              <a:ext cx="0" cy="179032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85890EB-DCC6-5C40-A0E9-545627ED3F1E}"/>
                </a:ext>
              </a:extLst>
            </p:cNvPr>
            <p:cNvCxnSpPr/>
            <p:nvPr/>
          </p:nvCxnSpPr>
          <p:spPr>
            <a:xfrm>
              <a:off x="6500904" y="3189569"/>
              <a:ext cx="4321771" cy="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76E1639-E233-F14B-9511-B7383F3C15A0}"/>
                  </a:ext>
                </a:extLst>
              </p:cNvPr>
              <p:cNvSpPr txBox="1"/>
              <p:nvPr/>
            </p:nvSpPr>
            <p:spPr>
              <a:xfrm>
                <a:off x="6747444" y="1910814"/>
                <a:ext cx="33109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800" i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 Data values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800" i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1800" dirty="0"/>
                  <a:t>: Predicted values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sz="1800" dirty="0"/>
                  <a:t>: Mean value of data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sz="1800" dirty="0"/>
              </a:p>
              <a:p>
                <a:r>
                  <a:rPr lang="en-US" sz="1800" b="1" dirty="0"/>
                  <a:t>n</a:t>
                </a:r>
                <a:r>
                  <a:rPr lang="en-US" sz="1800" dirty="0"/>
                  <a:t>: Number of data records</a:t>
                </a: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76E1639-E233-F14B-9511-B7383F3C1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444" y="1910814"/>
                <a:ext cx="3310955" cy="1200329"/>
              </a:xfrm>
              <a:prstGeom prst="rect">
                <a:avLst/>
              </a:prstGeom>
              <a:blipFill>
                <a:blip r:embed="rId2"/>
                <a:stretch>
                  <a:fillRect l="-1145" t="-1042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49F42C-D1FC-034F-9690-8F8D7BCFB1AC}"/>
              </a:ext>
            </a:extLst>
          </p:cNvPr>
          <p:cNvGraphicFramePr>
            <a:graphicFrameLocks noGrp="1"/>
          </p:cNvGraphicFramePr>
          <p:nvPr/>
        </p:nvGraphicFramePr>
        <p:xfrm>
          <a:off x="1226303" y="1777197"/>
          <a:ext cx="4957410" cy="3817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705">
                  <a:extLst>
                    <a:ext uri="{9D8B030D-6E8A-4147-A177-3AD203B41FA5}">
                      <a16:colId xmlns:a16="http://schemas.microsoft.com/office/drawing/2014/main" val="1725729869"/>
                    </a:ext>
                  </a:extLst>
                </a:gridCol>
                <a:gridCol w="2478705">
                  <a:extLst>
                    <a:ext uri="{9D8B030D-6E8A-4147-A177-3AD203B41FA5}">
                      <a16:colId xmlns:a16="http://schemas.microsoft.com/office/drawing/2014/main" val="3620867233"/>
                    </a:ext>
                  </a:extLst>
                </a:gridCol>
              </a:tblGrid>
              <a:tr h="5011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81550"/>
                  </a:ext>
                </a:extLst>
              </a:tr>
              <a:tr h="882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 Squared Error (MSE)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60207"/>
                  </a:ext>
                </a:extLst>
              </a:tr>
              <a:tr h="882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Root Mean Squared Error (RMSE)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641130"/>
                  </a:ext>
                </a:extLst>
              </a:tr>
              <a:tr h="882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Absolute Mean Error (AME)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08479"/>
                  </a:ext>
                </a:extLst>
              </a:tr>
              <a:tr h="5011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Squared (R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80677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7D4E3F7-BF7C-1C4D-B1E0-86442E9EDD3D}"/>
                  </a:ext>
                </a:extLst>
              </p:cNvPr>
              <p:cNvSpPr/>
              <p:nvPr/>
            </p:nvSpPr>
            <p:spPr>
              <a:xfrm>
                <a:off x="3797126" y="4935475"/>
                <a:ext cx="2417851" cy="643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i="0"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7D4E3F7-BF7C-1C4D-B1E0-86442E9ED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126" y="4935475"/>
                <a:ext cx="2417851" cy="643638"/>
              </a:xfrm>
              <a:prstGeom prst="rect">
                <a:avLst/>
              </a:prstGeom>
              <a:blipFill>
                <a:blip r:embed="rId3"/>
                <a:stretch>
                  <a:fillRect t="-56863" b="-9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B08507CD-E347-F04F-AAE7-3995B89BBAC6}"/>
                  </a:ext>
                </a:extLst>
              </p:cNvPr>
              <p:cNvSpPr/>
              <p:nvPr/>
            </p:nvSpPr>
            <p:spPr>
              <a:xfrm>
                <a:off x="3762373" y="4108623"/>
                <a:ext cx="2368976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AM</m:t>
                      </m:r>
                      <m:r>
                        <m:rPr>
                          <m:sty m:val="p"/>
                        </m:rPr>
                        <a:rPr lang="en-US" sz="160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16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B08507CD-E347-F04F-AAE7-3995B89BBA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373" y="4108623"/>
                <a:ext cx="2368976" cy="764505"/>
              </a:xfrm>
              <a:prstGeom prst="rect">
                <a:avLst/>
              </a:prstGeom>
              <a:blipFill>
                <a:blip r:embed="rId4"/>
                <a:stretch>
                  <a:fillRect t="-103333" b="-15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AA632732-216D-3A47-9570-9B69CFEDF7E8}"/>
                  </a:ext>
                </a:extLst>
              </p:cNvPr>
              <p:cNvSpPr/>
              <p:nvPr/>
            </p:nvSpPr>
            <p:spPr>
              <a:xfrm>
                <a:off x="3724868" y="3136086"/>
                <a:ext cx="2436444" cy="819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latin typeface="Cambria Math" panose="02040503050406030204" pitchFamily="18" charset="0"/>
                        </a:rPr>
                        <m:t>RMS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i="0"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i="0"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600" i="0">
                                                      <a:latin typeface="Cambria Math" panose="02040503050406030204" pitchFamily="18" charset="0"/>
                                                    </a:rPr>
                                                    <m:t>y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i="0"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AA632732-216D-3A47-9570-9B69CFEDF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868" y="3136086"/>
                <a:ext cx="2436444" cy="819840"/>
              </a:xfrm>
              <a:prstGeom prst="rect">
                <a:avLst/>
              </a:prstGeom>
              <a:blipFill>
                <a:blip r:embed="rId5"/>
                <a:stretch>
                  <a:fillRect t="-29231" b="-3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9F346D39-4C98-404D-87A6-A19CCCC61B4B}"/>
                  </a:ext>
                </a:extLst>
              </p:cNvPr>
              <p:cNvSpPr/>
              <p:nvPr/>
            </p:nvSpPr>
            <p:spPr>
              <a:xfrm>
                <a:off x="3812907" y="2346638"/>
                <a:ext cx="2260367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9F346D39-4C98-404D-87A6-A19CCCC61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907" y="2346638"/>
                <a:ext cx="2260367" cy="764505"/>
              </a:xfrm>
              <a:prstGeom prst="rect">
                <a:avLst/>
              </a:prstGeom>
              <a:blipFill>
                <a:blip r:embed="rId6"/>
                <a:stretch>
                  <a:fillRect t="-100000" b="-1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303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Classification Models</a:t>
            </a:r>
          </a:p>
        </p:txBody>
      </p:sp>
      <p:sp>
        <p:nvSpPr>
          <p:cNvPr id="70" name="Pentagon 69">
            <a:extLst>
              <a:ext uri="{FF2B5EF4-FFF2-40B4-BE49-F238E27FC236}">
                <a16:creationId xmlns:a16="http://schemas.microsoft.com/office/drawing/2014/main" id="{73A04166-79F9-5644-95C4-096838B6CFE1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02DE7431-0642-6649-BF94-5A2684EF7953}"/>
              </a:ext>
            </a:extLst>
          </p:cNvPr>
          <p:cNvSpPr/>
          <p:nvPr/>
        </p:nvSpPr>
        <p:spPr bwMode="white">
          <a:xfrm>
            <a:off x="692439" y="1580523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B12F08D-BBE6-C144-9A4B-F0D2B5FBED7E}"/>
              </a:ext>
            </a:extLst>
          </p:cNvPr>
          <p:cNvGrpSpPr/>
          <p:nvPr/>
        </p:nvGrpSpPr>
        <p:grpSpPr>
          <a:xfrm>
            <a:off x="1116859" y="1580772"/>
            <a:ext cx="5046097" cy="4062349"/>
            <a:chOff x="2255031" y="1438117"/>
            <a:chExt cx="5046097" cy="406234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EFEEC1D-3FD4-9644-9A37-D640090539C9}"/>
                </a:ext>
              </a:extLst>
            </p:cNvPr>
            <p:cNvSpPr/>
            <p:nvPr/>
          </p:nvSpPr>
          <p:spPr>
            <a:xfrm>
              <a:off x="3390313" y="2276400"/>
              <a:ext cx="1955409" cy="1600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Positive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25F148C-6512-3744-8713-A241FFD62564}"/>
                </a:ext>
              </a:extLst>
            </p:cNvPr>
            <p:cNvSpPr/>
            <p:nvPr/>
          </p:nvSpPr>
          <p:spPr>
            <a:xfrm>
              <a:off x="340438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A79DB8E-69DE-2F45-8103-8F08D10BE4A7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4BDE2CA-5CCB-DC49-AF82-2D21EE9C2823}"/>
                </a:ext>
              </a:extLst>
            </p:cNvPr>
            <p:cNvSpPr/>
            <p:nvPr/>
          </p:nvSpPr>
          <p:spPr>
            <a:xfrm>
              <a:off x="534571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83BEB4-CBDF-C64E-BA0D-FE42155EB350}"/>
                </a:ext>
              </a:extLst>
            </p:cNvPr>
            <p:cNvSpPr/>
            <p:nvPr/>
          </p:nvSpPr>
          <p:spPr>
            <a:xfrm rot="16200000">
              <a:off x="225340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629B270-2126-DE45-BE05-110C9E1C2C3E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Positive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4B82-56F3-5946-B3AB-19FCDECEB623}"/>
                </a:ext>
              </a:extLst>
            </p:cNvPr>
            <p:cNvSpPr/>
            <p:nvPr/>
          </p:nvSpPr>
          <p:spPr>
            <a:xfrm>
              <a:off x="5345718" y="2288593"/>
              <a:ext cx="1955409" cy="1600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Negative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2E7EAE-5F9C-FB45-B515-C3850C7BBDBF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Negative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16297-F9EE-8D43-BC3C-3925FD4D1E2B}"/>
                </a:ext>
              </a:extLst>
            </p:cNvPr>
            <p:cNvSpPr txBox="1"/>
            <p:nvPr/>
          </p:nvSpPr>
          <p:spPr>
            <a:xfrm>
              <a:off x="4590185" y="1438117"/>
              <a:ext cx="1555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Prediction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E51D8E-29AF-7543-9E29-C9693B031585}"/>
                </a:ext>
              </a:extLst>
            </p:cNvPr>
            <p:cNvSpPr txBox="1"/>
            <p:nvPr/>
          </p:nvSpPr>
          <p:spPr>
            <a:xfrm rot="16200000">
              <a:off x="1681092" y="3662632"/>
              <a:ext cx="1609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True State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221840F-C8FB-6845-9FB6-92ACEE5846F0}"/>
              </a:ext>
            </a:extLst>
          </p:cNvPr>
          <p:cNvGrpSpPr/>
          <p:nvPr/>
        </p:nvGrpSpPr>
        <p:grpSpPr>
          <a:xfrm>
            <a:off x="6333640" y="3702213"/>
            <a:ext cx="4321771" cy="1790320"/>
            <a:chOff x="6500904" y="1409787"/>
            <a:chExt cx="4321771" cy="1790320"/>
          </a:xfrm>
        </p:grpSpPr>
        <p:sp>
          <p:nvSpPr>
            <p:cNvPr id="84" name="Flowchart: Connector 20">
              <a:extLst>
                <a:ext uri="{FF2B5EF4-FFF2-40B4-BE49-F238E27FC236}">
                  <a16:creationId xmlns:a16="http://schemas.microsoft.com/office/drawing/2014/main" id="{C6C05F5D-1030-5A42-A71C-CDB447EF3D0D}"/>
                </a:ext>
              </a:extLst>
            </p:cNvPr>
            <p:cNvSpPr/>
            <p:nvPr/>
          </p:nvSpPr>
          <p:spPr>
            <a:xfrm>
              <a:off x="6756879" y="1767300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21">
              <a:extLst>
                <a:ext uri="{FF2B5EF4-FFF2-40B4-BE49-F238E27FC236}">
                  <a16:creationId xmlns:a16="http://schemas.microsoft.com/office/drawing/2014/main" id="{803BBDA9-219B-D54D-91FD-26BD09497E75}"/>
                </a:ext>
              </a:extLst>
            </p:cNvPr>
            <p:cNvSpPr/>
            <p:nvPr/>
          </p:nvSpPr>
          <p:spPr>
            <a:xfrm>
              <a:off x="6825623" y="2142875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22">
              <a:extLst>
                <a:ext uri="{FF2B5EF4-FFF2-40B4-BE49-F238E27FC236}">
                  <a16:creationId xmlns:a16="http://schemas.microsoft.com/office/drawing/2014/main" id="{BEC6991C-60CF-7644-B29C-DCD3CFDDD9F6}"/>
                </a:ext>
              </a:extLst>
            </p:cNvPr>
            <p:cNvSpPr/>
            <p:nvPr/>
          </p:nvSpPr>
          <p:spPr>
            <a:xfrm>
              <a:off x="7054477" y="2391802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23">
              <a:extLst>
                <a:ext uri="{FF2B5EF4-FFF2-40B4-BE49-F238E27FC236}">
                  <a16:creationId xmlns:a16="http://schemas.microsoft.com/office/drawing/2014/main" id="{E5B1C5DE-2298-A944-8476-3FDC893402C9}"/>
                </a:ext>
              </a:extLst>
            </p:cNvPr>
            <p:cNvSpPr/>
            <p:nvPr/>
          </p:nvSpPr>
          <p:spPr>
            <a:xfrm>
              <a:off x="7327233" y="2815388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24">
              <a:extLst>
                <a:ext uri="{FF2B5EF4-FFF2-40B4-BE49-F238E27FC236}">
                  <a16:creationId xmlns:a16="http://schemas.microsoft.com/office/drawing/2014/main" id="{93238519-EB2E-3C4A-8B70-9D241A4BFB9C}"/>
                </a:ext>
              </a:extLst>
            </p:cNvPr>
            <p:cNvSpPr/>
            <p:nvPr/>
          </p:nvSpPr>
          <p:spPr>
            <a:xfrm>
              <a:off x="7383381" y="2367252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25">
              <a:extLst>
                <a:ext uri="{FF2B5EF4-FFF2-40B4-BE49-F238E27FC236}">
                  <a16:creationId xmlns:a16="http://schemas.microsoft.com/office/drawing/2014/main" id="{D85213A9-3F01-1B40-AA66-FF34AAF9AF53}"/>
                </a:ext>
              </a:extLst>
            </p:cNvPr>
            <p:cNvSpPr/>
            <p:nvPr/>
          </p:nvSpPr>
          <p:spPr>
            <a:xfrm>
              <a:off x="7754354" y="2590799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26">
              <a:extLst>
                <a:ext uri="{FF2B5EF4-FFF2-40B4-BE49-F238E27FC236}">
                  <a16:creationId xmlns:a16="http://schemas.microsoft.com/office/drawing/2014/main" id="{37C262D5-C030-984A-BD1A-A1E7C8812CAB}"/>
                </a:ext>
              </a:extLst>
            </p:cNvPr>
            <p:cNvSpPr/>
            <p:nvPr/>
          </p:nvSpPr>
          <p:spPr>
            <a:xfrm>
              <a:off x="8029075" y="2647346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27">
              <a:extLst>
                <a:ext uri="{FF2B5EF4-FFF2-40B4-BE49-F238E27FC236}">
                  <a16:creationId xmlns:a16="http://schemas.microsoft.com/office/drawing/2014/main" id="{12AB3AF8-C0FA-4B4A-9170-11A576D1663A}"/>
                </a:ext>
              </a:extLst>
            </p:cNvPr>
            <p:cNvSpPr/>
            <p:nvPr/>
          </p:nvSpPr>
          <p:spPr>
            <a:xfrm>
              <a:off x="7159157" y="2066143"/>
              <a:ext cx="73152" cy="73152"/>
            </a:xfrm>
            <a:prstGeom prst="flowChartConnector">
              <a:avLst/>
            </a:prstGeom>
            <a:solidFill>
              <a:srgbClr val="51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28">
              <a:extLst>
                <a:ext uri="{FF2B5EF4-FFF2-40B4-BE49-F238E27FC236}">
                  <a16:creationId xmlns:a16="http://schemas.microsoft.com/office/drawing/2014/main" id="{1D7D60A9-CF0F-B545-BE0B-8451169549FE}"/>
                </a:ext>
              </a:extLst>
            </p:cNvPr>
            <p:cNvSpPr/>
            <p:nvPr/>
          </p:nvSpPr>
          <p:spPr>
            <a:xfrm>
              <a:off x="8275723" y="2160008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29">
              <a:extLst>
                <a:ext uri="{FF2B5EF4-FFF2-40B4-BE49-F238E27FC236}">
                  <a16:creationId xmlns:a16="http://schemas.microsoft.com/office/drawing/2014/main" id="{FD5542FA-52C6-BD41-9599-92E37121C9DC}"/>
                </a:ext>
              </a:extLst>
            </p:cNvPr>
            <p:cNvSpPr/>
            <p:nvPr/>
          </p:nvSpPr>
          <p:spPr>
            <a:xfrm>
              <a:off x="7433273" y="2513624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30">
              <a:extLst>
                <a:ext uri="{FF2B5EF4-FFF2-40B4-BE49-F238E27FC236}">
                  <a16:creationId xmlns:a16="http://schemas.microsoft.com/office/drawing/2014/main" id="{0169159B-516B-AC4D-82DA-46593F8519B7}"/>
                </a:ext>
              </a:extLst>
            </p:cNvPr>
            <p:cNvSpPr/>
            <p:nvPr/>
          </p:nvSpPr>
          <p:spPr>
            <a:xfrm>
              <a:off x="7593603" y="2083341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31">
              <a:extLst>
                <a:ext uri="{FF2B5EF4-FFF2-40B4-BE49-F238E27FC236}">
                  <a16:creationId xmlns:a16="http://schemas.microsoft.com/office/drawing/2014/main" id="{90EBFA49-3B54-DD49-9B7C-0D16E09A0DD2}"/>
                </a:ext>
              </a:extLst>
            </p:cNvPr>
            <p:cNvSpPr/>
            <p:nvPr/>
          </p:nvSpPr>
          <p:spPr>
            <a:xfrm>
              <a:off x="9278849" y="2190253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32">
              <a:extLst>
                <a:ext uri="{FF2B5EF4-FFF2-40B4-BE49-F238E27FC236}">
                  <a16:creationId xmlns:a16="http://schemas.microsoft.com/office/drawing/2014/main" id="{E00A8699-86D4-3D42-A4C4-1068F4B90CBB}"/>
                </a:ext>
              </a:extLst>
            </p:cNvPr>
            <p:cNvSpPr/>
            <p:nvPr/>
          </p:nvSpPr>
          <p:spPr>
            <a:xfrm>
              <a:off x="7885833" y="2355226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33">
              <a:extLst>
                <a:ext uri="{FF2B5EF4-FFF2-40B4-BE49-F238E27FC236}">
                  <a16:creationId xmlns:a16="http://schemas.microsoft.com/office/drawing/2014/main" id="{05FB17E1-564C-4542-A110-F368EF3C069D}"/>
                </a:ext>
              </a:extLst>
            </p:cNvPr>
            <p:cNvSpPr/>
            <p:nvPr/>
          </p:nvSpPr>
          <p:spPr>
            <a:xfrm>
              <a:off x="8650011" y="226340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34">
              <a:extLst>
                <a:ext uri="{FF2B5EF4-FFF2-40B4-BE49-F238E27FC236}">
                  <a16:creationId xmlns:a16="http://schemas.microsoft.com/office/drawing/2014/main" id="{6B87A5B2-A05A-BD48-9414-7BE4546C4962}"/>
                </a:ext>
              </a:extLst>
            </p:cNvPr>
            <p:cNvSpPr/>
            <p:nvPr/>
          </p:nvSpPr>
          <p:spPr>
            <a:xfrm>
              <a:off x="8686587" y="202201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35">
              <a:extLst>
                <a:ext uri="{FF2B5EF4-FFF2-40B4-BE49-F238E27FC236}">
                  <a16:creationId xmlns:a16="http://schemas.microsoft.com/office/drawing/2014/main" id="{0E36640E-2F2C-4D4B-A5D7-ED5724B169CF}"/>
                </a:ext>
              </a:extLst>
            </p:cNvPr>
            <p:cNvSpPr/>
            <p:nvPr/>
          </p:nvSpPr>
          <p:spPr>
            <a:xfrm>
              <a:off x="8847798" y="2444617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36">
              <a:extLst>
                <a:ext uri="{FF2B5EF4-FFF2-40B4-BE49-F238E27FC236}">
                  <a16:creationId xmlns:a16="http://schemas.microsoft.com/office/drawing/2014/main" id="{01DE936F-0BFC-F747-A9A7-4FBD85CDF9C0}"/>
                </a:ext>
              </a:extLst>
            </p:cNvPr>
            <p:cNvSpPr/>
            <p:nvPr/>
          </p:nvSpPr>
          <p:spPr>
            <a:xfrm>
              <a:off x="8731606" y="255278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37">
              <a:extLst>
                <a:ext uri="{FF2B5EF4-FFF2-40B4-BE49-F238E27FC236}">
                  <a16:creationId xmlns:a16="http://schemas.microsoft.com/office/drawing/2014/main" id="{DAA133A2-4A18-9C4E-988F-490341FE10C5}"/>
                </a:ext>
              </a:extLst>
            </p:cNvPr>
            <p:cNvSpPr/>
            <p:nvPr/>
          </p:nvSpPr>
          <p:spPr>
            <a:xfrm>
              <a:off x="9590593" y="176730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38">
              <a:extLst>
                <a:ext uri="{FF2B5EF4-FFF2-40B4-BE49-F238E27FC236}">
                  <a16:creationId xmlns:a16="http://schemas.microsoft.com/office/drawing/2014/main" id="{38A33037-1DBC-1040-9BD9-B3349430DE15}"/>
                </a:ext>
              </a:extLst>
            </p:cNvPr>
            <p:cNvSpPr/>
            <p:nvPr/>
          </p:nvSpPr>
          <p:spPr>
            <a:xfrm>
              <a:off x="8511296" y="1537372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39">
              <a:extLst>
                <a:ext uri="{FF2B5EF4-FFF2-40B4-BE49-F238E27FC236}">
                  <a16:creationId xmlns:a16="http://schemas.microsoft.com/office/drawing/2014/main" id="{8C9E5EFE-2755-544A-8B4B-23A87ABB76FD}"/>
                </a:ext>
              </a:extLst>
            </p:cNvPr>
            <p:cNvSpPr/>
            <p:nvPr/>
          </p:nvSpPr>
          <p:spPr>
            <a:xfrm>
              <a:off x="8965547" y="168395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40">
              <a:extLst>
                <a:ext uri="{FF2B5EF4-FFF2-40B4-BE49-F238E27FC236}">
                  <a16:creationId xmlns:a16="http://schemas.microsoft.com/office/drawing/2014/main" id="{F43FAA58-E300-544E-99E0-B1D30DA7A1D2}"/>
                </a:ext>
              </a:extLst>
            </p:cNvPr>
            <p:cNvSpPr/>
            <p:nvPr/>
          </p:nvSpPr>
          <p:spPr>
            <a:xfrm>
              <a:off x="10219477" y="1409787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1CA2BA2-EBD5-B24B-84D5-75D036E5C6EF}"/>
                </a:ext>
              </a:extLst>
            </p:cNvPr>
            <p:cNvCxnSpPr/>
            <p:nvPr/>
          </p:nvCxnSpPr>
          <p:spPr>
            <a:xfrm flipV="1">
              <a:off x="6500904" y="1409787"/>
              <a:ext cx="0" cy="179032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14CEEC5-99ED-D143-B70B-6C2DEAA6E526}"/>
                </a:ext>
              </a:extLst>
            </p:cNvPr>
            <p:cNvCxnSpPr/>
            <p:nvPr/>
          </p:nvCxnSpPr>
          <p:spPr>
            <a:xfrm>
              <a:off x="6500904" y="3189569"/>
              <a:ext cx="4321771" cy="0"/>
            </a:xfrm>
            <a:prstGeom prst="line">
              <a:avLst/>
            </a:prstGeom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Flowchart: Connector 43">
              <a:extLst>
                <a:ext uri="{FF2B5EF4-FFF2-40B4-BE49-F238E27FC236}">
                  <a16:creationId xmlns:a16="http://schemas.microsoft.com/office/drawing/2014/main" id="{EDFB027E-1E68-8644-88A9-2069DC225B52}"/>
                </a:ext>
              </a:extLst>
            </p:cNvPr>
            <p:cNvSpPr/>
            <p:nvPr/>
          </p:nvSpPr>
          <p:spPr>
            <a:xfrm>
              <a:off x="9699473" y="224857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44">
              <a:extLst>
                <a:ext uri="{FF2B5EF4-FFF2-40B4-BE49-F238E27FC236}">
                  <a16:creationId xmlns:a16="http://schemas.microsoft.com/office/drawing/2014/main" id="{ECD45343-F8BB-A14D-863B-8B4DB42CFD6F}"/>
                </a:ext>
              </a:extLst>
            </p:cNvPr>
            <p:cNvSpPr/>
            <p:nvPr/>
          </p:nvSpPr>
          <p:spPr>
            <a:xfrm>
              <a:off x="9583649" y="2495053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45">
              <a:extLst>
                <a:ext uri="{FF2B5EF4-FFF2-40B4-BE49-F238E27FC236}">
                  <a16:creationId xmlns:a16="http://schemas.microsoft.com/office/drawing/2014/main" id="{CE5CFA2B-DA0E-AF41-97EF-03359BC5688E}"/>
                </a:ext>
              </a:extLst>
            </p:cNvPr>
            <p:cNvSpPr/>
            <p:nvPr/>
          </p:nvSpPr>
          <p:spPr>
            <a:xfrm>
              <a:off x="9352001" y="278338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46">
              <a:extLst>
                <a:ext uri="{FF2B5EF4-FFF2-40B4-BE49-F238E27FC236}">
                  <a16:creationId xmlns:a16="http://schemas.microsoft.com/office/drawing/2014/main" id="{B7F632A4-490D-294E-8961-15C449831F6A}"/>
                </a:ext>
              </a:extLst>
            </p:cNvPr>
            <p:cNvSpPr/>
            <p:nvPr/>
          </p:nvSpPr>
          <p:spPr>
            <a:xfrm>
              <a:off x="9971169" y="2840484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1" name="Oval 110">
            <a:extLst>
              <a:ext uri="{FF2B5EF4-FFF2-40B4-BE49-F238E27FC236}">
                <a16:creationId xmlns:a16="http://schemas.microsoft.com/office/drawing/2014/main" id="{97530D4B-6AA8-EF46-8279-C4FDD184594B}"/>
              </a:ext>
            </a:extLst>
          </p:cNvPr>
          <p:cNvSpPr/>
          <p:nvPr/>
        </p:nvSpPr>
        <p:spPr>
          <a:xfrm>
            <a:off x="6849275" y="3971301"/>
            <a:ext cx="4175673" cy="17055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96B042D-C486-5946-A0CB-3BA317BE89C0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F76DDAD-59EF-D847-8BF3-0FA52D66D415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74FFD97-F58F-124F-9C6B-B2CAC983BC2E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A391FD5-F750-0846-BE79-B7F3B7BEABCA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A99286-C922-0647-B99B-845795FE93CC}"/>
              </a:ext>
            </a:extLst>
          </p:cNvPr>
          <p:cNvSpPr/>
          <p:nvPr/>
        </p:nvSpPr>
        <p:spPr>
          <a:xfrm>
            <a:off x="6638434" y="1563410"/>
            <a:ext cx="44800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True Positive: </a:t>
            </a:r>
            <a:r>
              <a:rPr lang="en-US" sz="1800" dirty="0"/>
              <a:t>Predicted ‘Positive’ </a:t>
            </a:r>
          </a:p>
          <a:p>
            <a:r>
              <a:rPr lang="en-US" sz="1800" dirty="0"/>
              <a:t>	when the actual is ‘Positive’</a:t>
            </a:r>
            <a:endParaRPr lang="en-US" sz="1800" b="1" dirty="0"/>
          </a:p>
          <a:p>
            <a:r>
              <a:rPr lang="en-US" sz="1800" b="1" dirty="0"/>
              <a:t>False Positive: </a:t>
            </a:r>
            <a:r>
              <a:rPr lang="en-US" sz="1800" dirty="0"/>
              <a:t>Predicted ‘Positive’ </a:t>
            </a:r>
          </a:p>
          <a:p>
            <a:r>
              <a:rPr lang="en-US" sz="1800" dirty="0"/>
              <a:t>	when the actual is ‘Negative’</a:t>
            </a:r>
          </a:p>
          <a:p>
            <a:r>
              <a:rPr lang="en-US" sz="1800" b="1" dirty="0"/>
              <a:t>False Negative: </a:t>
            </a:r>
            <a:r>
              <a:rPr lang="en-US" sz="1800" dirty="0"/>
              <a:t>Predicted ‘Negative’</a:t>
            </a:r>
          </a:p>
          <a:p>
            <a:r>
              <a:rPr lang="en-US" sz="1800" dirty="0"/>
              <a:t> 	when the actual is ‘Positive’</a:t>
            </a:r>
          </a:p>
          <a:p>
            <a:r>
              <a:rPr lang="en-US" sz="1800" b="1" dirty="0"/>
              <a:t>True Negative: </a:t>
            </a:r>
            <a:r>
              <a:rPr lang="en-US" sz="1800" dirty="0"/>
              <a:t>Predicted ‘Negative’</a:t>
            </a:r>
          </a:p>
          <a:p>
            <a:r>
              <a:rPr lang="en-US" sz="1800" dirty="0"/>
              <a:t> 	when the actual is ‘Negative’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1458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/>
      <p:bldP spid="113" grpId="0"/>
      <p:bldP spid="114" grpId="0"/>
      <p:bldP spid="1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Classification - Accuracy</a:t>
            </a:r>
          </a:p>
        </p:txBody>
      </p:sp>
      <p:sp>
        <p:nvSpPr>
          <p:cNvPr id="70" name="Pentagon 69">
            <a:extLst>
              <a:ext uri="{FF2B5EF4-FFF2-40B4-BE49-F238E27FC236}">
                <a16:creationId xmlns:a16="http://schemas.microsoft.com/office/drawing/2014/main" id="{73A04166-79F9-5644-95C4-096838B6CFE1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02DE7431-0642-6649-BF94-5A2684EF7953}"/>
              </a:ext>
            </a:extLst>
          </p:cNvPr>
          <p:cNvSpPr/>
          <p:nvPr/>
        </p:nvSpPr>
        <p:spPr bwMode="white">
          <a:xfrm>
            <a:off x="547688" y="1580772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B12F08D-BBE6-C144-9A4B-F0D2B5FBED7E}"/>
              </a:ext>
            </a:extLst>
          </p:cNvPr>
          <p:cNvGrpSpPr/>
          <p:nvPr/>
        </p:nvGrpSpPr>
        <p:grpSpPr>
          <a:xfrm>
            <a:off x="1116859" y="1580772"/>
            <a:ext cx="5046097" cy="4062349"/>
            <a:chOff x="2255031" y="1438117"/>
            <a:chExt cx="5046097" cy="406234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EFEEC1D-3FD4-9644-9A37-D640090539C9}"/>
                </a:ext>
              </a:extLst>
            </p:cNvPr>
            <p:cNvSpPr/>
            <p:nvPr/>
          </p:nvSpPr>
          <p:spPr>
            <a:xfrm>
              <a:off x="3390313" y="2276400"/>
              <a:ext cx="1950387" cy="1600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Positive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25F148C-6512-3744-8713-A241FFD62564}"/>
                </a:ext>
              </a:extLst>
            </p:cNvPr>
            <p:cNvSpPr/>
            <p:nvPr/>
          </p:nvSpPr>
          <p:spPr>
            <a:xfrm>
              <a:off x="340438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A79DB8E-69DE-2F45-8103-8F08D10BE4A7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4BDE2CA-5CCB-DC49-AF82-2D21EE9C2823}"/>
                </a:ext>
              </a:extLst>
            </p:cNvPr>
            <p:cNvSpPr/>
            <p:nvPr/>
          </p:nvSpPr>
          <p:spPr>
            <a:xfrm>
              <a:off x="534571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83BEB4-CBDF-C64E-BA0D-FE42155EB350}"/>
                </a:ext>
              </a:extLst>
            </p:cNvPr>
            <p:cNvSpPr/>
            <p:nvPr/>
          </p:nvSpPr>
          <p:spPr>
            <a:xfrm rot="16200000">
              <a:off x="225340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629B270-2126-DE45-BE05-110C9E1C2C3E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Positive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4B82-56F3-5946-B3AB-19FCDECEB623}"/>
                </a:ext>
              </a:extLst>
            </p:cNvPr>
            <p:cNvSpPr/>
            <p:nvPr/>
          </p:nvSpPr>
          <p:spPr>
            <a:xfrm>
              <a:off x="5345718" y="2288593"/>
              <a:ext cx="1955409" cy="1600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Negative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2E7EAE-5F9C-FB45-B515-C3850C7BBDBF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Negative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16297-F9EE-8D43-BC3C-3925FD4D1E2B}"/>
                </a:ext>
              </a:extLst>
            </p:cNvPr>
            <p:cNvSpPr txBox="1"/>
            <p:nvPr/>
          </p:nvSpPr>
          <p:spPr>
            <a:xfrm>
              <a:off x="4590185" y="1438117"/>
              <a:ext cx="1555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Prediction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E51D8E-29AF-7543-9E29-C9693B031585}"/>
                </a:ext>
              </a:extLst>
            </p:cNvPr>
            <p:cNvSpPr txBox="1"/>
            <p:nvPr/>
          </p:nvSpPr>
          <p:spPr>
            <a:xfrm rot="16200000">
              <a:off x="1681092" y="3662632"/>
              <a:ext cx="1609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True State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96B042D-C486-5946-A0CB-3BA317BE89C0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F76DDAD-59EF-D847-8BF3-0FA52D66D415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74FFD97-F58F-124F-9C6B-B2CAC983BC2E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A391FD5-F750-0846-BE79-B7F3B7BEABCA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CD2618-12A8-D141-B1CE-A028AC76A02F}"/>
              </a:ext>
            </a:extLst>
          </p:cNvPr>
          <p:cNvSpPr/>
          <p:nvPr/>
        </p:nvSpPr>
        <p:spPr>
          <a:xfrm>
            <a:off x="2266208" y="2423486"/>
            <a:ext cx="1964374" cy="159066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729E7CA-3FA7-224C-81CA-8A1651A660EB}"/>
              </a:ext>
            </a:extLst>
          </p:cNvPr>
          <p:cNvSpPr/>
          <p:nvPr/>
        </p:nvSpPr>
        <p:spPr>
          <a:xfrm>
            <a:off x="4230581" y="4007055"/>
            <a:ext cx="1915167" cy="163606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C15949E-3D02-4C4D-9E65-9FC7BA62CA79}"/>
                  </a:ext>
                </a:extLst>
              </p:cNvPr>
              <p:cNvSpPr/>
              <p:nvPr/>
            </p:nvSpPr>
            <p:spPr>
              <a:xfrm>
                <a:off x="6331623" y="2180325"/>
                <a:ext cx="4792545" cy="33197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Accuracy*:</a:t>
                </a:r>
                <a:r>
                  <a:rPr lang="en-US" sz="2400" dirty="0"/>
                  <a:t> The percent (ratio) of cases classified correctly:</a:t>
                </a:r>
              </a:p>
              <a:p>
                <a:endParaRPr lang="en-US" sz="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TN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</a:p>
              <a:p>
                <a:pPr/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Accuracy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19+3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19+1+2+3</m:t>
                        </m:r>
                      </m:den>
                    </m:f>
                  </m:oMath>
                </a14:m>
                <a:r>
                  <a:rPr lang="en-US" sz="2000" b="1" dirty="0"/>
                  <a:t> = 0.88</a:t>
                </a:r>
              </a:p>
              <a:p>
                <a:pPr lvl="1"/>
                <a:endParaRPr lang="en-US" sz="2000" b="1" dirty="0"/>
              </a:p>
              <a:p>
                <a:r>
                  <a:rPr lang="en-US" sz="2000" dirty="0"/>
                  <a:t>*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(</m:t>
                    </m:r>
                    <m:r>
                      <m:rPr>
                        <m:nor/>
                      </m:rPr>
                      <a:rPr lang="en-US" sz="2000" dirty="0"/>
                      <m:t>bad</m:t>
                    </m:r>
                    <m:r>
                      <m:rPr>
                        <m:nor/>
                      </m:rPr>
                      <a:rPr lang="en-US" sz="2000" dirty="0"/>
                      <m:t>)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Accuracy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  <m:r>
                      <m:rPr>
                        <m:nor/>
                      </m:rPr>
                      <a:rPr lang="en-US" sz="2000" dirty="0"/>
                      <m:t> (</m:t>
                    </m:r>
                    <m:r>
                      <m:rPr>
                        <m:nor/>
                      </m:rPr>
                      <a:rPr lang="en-US" sz="2000" dirty="0"/>
                      <m:t>good</m:t>
                    </m:r>
                    <m:r>
                      <m:rPr>
                        <m:nor/>
                      </m:rPr>
                      <a:rPr lang="en-US" sz="2000" dirty="0"/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C15949E-3D02-4C4D-9E65-9FC7BA62C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623" y="2180325"/>
                <a:ext cx="4792545" cy="3319755"/>
              </a:xfrm>
              <a:prstGeom prst="rect">
                <a:avLst/>
              </a:prstGeom>
              <a:blipFill>
                <a:blip r:embed="rId2"/>
                <a:stretch>
                  <a:fillRect l="-1852" t="-1145" b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182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Classification - Accuracy</a:t>
            </a:r>
          </a:p>
        </p:txBody>
      </p:sp>
      <p:sp>
        <p:nvSpPr>
          <p:cNvPr id="70" name="Pentagon 69">
            <a:extLst>
              <a:ext uri="{FF2B5EF4-FFF2-40B4-BE49-F238E27FC236}">
                <a16:creationId xmlns:a16="http://schemas.microsoft.com/office/drawing/2014/main" id="{73A04166-79F9-5644-95C4-096838B6CFE1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02DE7431-0642-6649-BF94-5A2684EF7953}"/>
              </a:ext>
            </a:extLst>
          </p:cNvPr>
          <p:cNvSpPr/>
          <p:nvPr/>
        </p:nvSpPr>
        <p:spPr bwMode="white">
          <a:xfrm>
            <a:off x="547688" y="1580772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B12F08D-BBE6-C144-9A4B-F0D2B5FBED7E}"/>
              </a:ext>
            </a:extLst>
          </p:cNvPr>
          <p:cNvGrpSpPr/>
          <p:nvPr/>
        </p:nvGrpSpPr>
        <p:grpSpPr>
          <a:xfrm>
            <a:off x="1116859" y="1580772"/>
            <a:ext cx="5046097" cy="4062349"/>
            <a:chOff x="2255031" y="1438117"/>
            <a:chExt cx="5046097" cy="406234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EFEEC1D-3FD4-9644-9A37-D640090539C9}"/>
                </a:ext>
              </a:extLst>
            </p:cNvPr>
            <p:cNvSpPr/>
            <p:nvPr/>
          </p:nvSpPr>
          <p:spPr>
            <a:xfrm>
              <a:off x="3390313" y="2276400"/>
              <a:ext cx="1950387" cy="1600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Positive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25F148C-6512-3744-8713-A241FFD62564}"/>
                </a:ext>
              </a:extLst>
            </p:cNvPr>
            <p:cNvSpPr/>
            <p:nvPr/>
          </p:nvSpPr>
          <p:spPr>
            <a:xfrm>
              <a:off x="340438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A79DB8E-69DE-2F45-8103-8F08D10BE4A7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4BDE2CA-5CCB-DC49-AF82-2D21EE9C2823}"/>
                </a:ext>
              </a:extLst>
            </p:cNvPr>
            <p:cNvSpPr/>
            <p:nvPr/>
          </p:nvSpPr>
          <p:spPr>
            <a:xfrm>
              <a:off x="534571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83BEB4-CBDF-C64E-BA0D-FE42155EB350}"/>
                </a:ext>
              </a:extLst>
            </p:cNvPr>
            <p:cNvSpPr/>
            <p:nvPr/>
          </p:nvSpPr>
          <p:spPr>
            <a:xfrm rot="16200000">
              <a:off x="225340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629B270-2126-DE45-BE05-110C9E1C2C3E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Positive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4B82-56F3-5946-B3AB-19FCDECEB623}"/>
                </a:ext>
              </a:extLst>
            </p:cNvPr>
            <p:cNvSpPr/>
            <p:nvPr/>
          </p:nvSpPr>
          <p:spPr>
            <a:xfrm>
              <a:off x="5345718" y="2288593"/>
              <a:ext cx="1955409" cy="1600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Negative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2E7EAE-5F9C-FB45-B515-C3850C7BBDBF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Negative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16297-F9EE-8D43-BC3C-3925FD4D1E2B}"/>
                </a:ext>
              </a:extLst>
            </p:cNvPr>
            <p:cNvSpPr txBox="1"/>
            <p:nvPr/>
          </p:nvSpPr>
          <p:spPr>
            <a:xfrm>
              <a:off x="4590185" y="1438117"/>
              <a:ext cx="1555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Prediction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E51D8E-29AF-7543-9E29-C9693B031585}"/>
                </a:ext>
              </a:extLst>
            </p:cNvPr>
            <p:cNvSpPr txBox="1"/>
            <p:nvPr/>
          </p:nvSpPr>
          <p:spPr>
            <a:xfrm rot="16200000">
              <a:off x="1681092" y="3662632"/>
              <a:ext cx="1609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True State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96B042D-C486-5946-A0CB-3BA317BE89C0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F76DDAD-59EF-D847-8BF3-0FA52D66D415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74FFD97-F58F-124F-9C6B-B2CAC983BC2E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88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A391FD5-F750-0846-BE79-B7F3B7BEABCA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CD2618-12A8-D141-B1CE-A028AC76A02F}"/>
              </a:ext>
            </a:extLst>
          </p:cNvPr>
          <p:cNvSpPr/>
          <p:nvPr/>
        </p:nvSpPr>
        <p:spPr>
          <a:xfrm>
            <a:off x="2266208" y="2423486"/>
            <a:ext cx="1964374" cy="159066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729E7CA-3FA7-224C-81CA-8A1651A660EB}"/>
              </a:ext>
            </a:extLst>
          </p:cNvPr>
          <p:cNvSpPr/>
          <p:nvPr/>
        </p:nvSpPr>
        <p:spPr>
          <a:xfrm>
            <a:off x="4230581" y="4007055"/>
            <a:ext cx="1915167" cy="163606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C15949E-3D02-4C4D-9E65-9FC7BA62CA79}"/>
                  </a:ext>
                </a:extLst>
              </p:cNvPr>
              <p:cNvSpPr/>
              <p:nvPr/>
            </p:nvSpPr>
            <p:spPr>
              <a:xfrm>
                <a:off x="6331623" y="2180325"/>
                <a:ext cx="4792545" cy="3422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High Accuracy Paradox:</a:t>
                </a:r>
                <a:r>
                  <a:rPr lang="en-US" sz="2400" dirty="0"/>
                  <a:t> Accuracy is misleading when dealing with imbalanced datasets: few true state positives (the ‘rare’ class), many true state negatives (the ‘dominant’ class), </a:t>
                </a:r>
                <a:r>
                  <a:rPr lang="en-US" sz="2400" b="1" dirty="0"/>
                  <a:t>high accuracy even when few True Positives</a:t>
                </a:r>
                <a:r>
                  <a:rPr lang="en-US" sz="2400" dirty="0"/>
                  <a:t>!</a:t>
                </a:r>
              </a:p>
              <a:p>
                <a:pPr/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Accuracy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2+88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2+2+8+88</m:t>
                        </m:r>
                      </m:den>
                    </m:f>
                  </m:oMath>
                </a14:m>
                <a:r>
                  <a:rPr lang="en-US" sz="2000" b="1" dirty="0"/>
                  <a:t> = 0.90</a:t>
                </a:r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C15949E-3D02-4C4D-9E65-9FC7BA62C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623" y="2180325"/>
                <a:ext cx="4792545" cy="3422796"/>
              </a:xfrm>
              <a:prstGeom prst="rect">
                <a:avLst/>
              </a:prstGeom>
              <a:blipFill>
                <a:blip r:embed="rId2"/>
                <a:stretch>
                  <a:fillRect l="-1852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831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Classification – Precision</a:t>
            </a:r>
          </a:p>
        </p:txBody>
      </p:sp>
      <p:sp>
        <p:nvSpPr>
          <p:cNvPr id="70" name="Pentagon 69">
            <a:extLst>
              <a:ext uri="{FF2B5EF4-FFF2-40B4-BE49-F238E27FC236}">
                <a16:creationId xmlns:a16="http://schemas.microsoft.com/office/drawing/2014/main" id="{73A04166-79F9-5644-95C4-096838B6CFE1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02DE7431-0642-6649-BF94-5A2684EF7953}"/>
              </a:ext>
            </a:extLst>
          </p:cNvPr>
          <p:cNvSpPr/>
          <p:nvPr/>
        </p:nvSpPr>
        <p:spPr bwMode="white">
          <a:xfrm>
            <a:off x="547688" y="1580772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B12F08D-BBE6-C144-9A4B-F0D2B5FBED7E}"/>
              </a:ext>
            </a:extLst>
          </p:cNvPr>
          <p:cNvGrpSpPr/>
          <p:nvPr/>
        </p:nvGrpSpPr>
        <p:grpSpPr>
          <a:xfrm>
            <a:off x="1116859" y="1580772"/>
            <a:ext cx="5046097" cy="4062349"/>
            <a:chOff x="2255031" y="1438117"/>
            <a:chExt cx="5046097" cy="406234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EFEEC1D-3FD4-9644-9A37-D640090539C9}"/>
                </a:ext>
              </a:extLst>
            </p:cNvPr>
            <p:cNvSpPr/>
            <p:nvPr/>
          </p:nvSpPr>
          <p:spPr>
            <a:xfrm>
              <a:off x="3390313" y="2276400"/>
              <a:ext cx="1950387" cy="1600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Positive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25F148C-6512-3744-8713-A241FFD62564}"/>
                </a:ext>
              </a:extLst>
            </p:cNvPr>
            <p:cNvSpPr/>
            <p:nvPr/>
          </p:nvSpPr>
          <p:spPr>
            <a:xfrm>
              <a:off x="340438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A79DB8E-69DE-2F45-8103-8F08D10BE4A7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4BDE2CA-5CCB-DC49-AF82-2D21EE9C2823}"/>
                </a:ext>
              </a:extLst>
            </p:cNvPr>
            <p:cNvSpPr/>
            <p:nvPr/>
          </p:nvSpPr>
          <p:spPr>
            <a:xfrm>
              <a:off x="534571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83BEB4-CBDF-C64E-BA0D-FE42155EB350}"/>
                </a:ext>
              </a:extLst>
            </p:cNvPr>
            <p:cNvSpPr/>
            <p:nvPr/>
          </p:nvSpPr>
          <p:spPr>
            <a:xfrm rot="16200000">
              <a:off x="225340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629B270-2126-DE45-BE05-110C9E1C2C3E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Positive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4B82-56F3-5946-B3AB-19FCDECEB623}"/>
                </a:ext>
              </a:extLst>
            </p:cNvPr>
            <p:cNvSpPr/>
            <p:nvPr/>
          </p:nvSpPr>
          <p:spPr>
            <a:xfrm>
              <a:off x="5345718" y="2288593"/>
              <a:ext cx="1955409" cy="1600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Negative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2E7EAE-5F9C-FB45-B515-C3850C7BBDBF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Negative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16297-F9EE-8D43-BC3C-3925FD4D1E2B}"/>
                </a:ext>
              </a:extLst>
            </p:cNvPr>
            <p:cNvSpPr txBox="1"/>
            <p:nvPr/>
          </p:nvSpPr>
          <p:spPr>
            <a:xfrm>
              <a:off x="4590185" y="1438117"/>
              <a:ext cx="1555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Prediction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E51D8E-29AF-7543-9E29-C9693B031585}"/>
                </a:ext>
              </a:extLst>
            </p:cNvPr>
            <p:cNvSpPr txBox="1"/>
            <p:nvPr/>
          </p:nvSpPr>
          <p:spPr>
            <a:xfrm rot="16200000">
              <a:off x="1681092" y="3662632"/>
              <a:ext cx="1609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True State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96B042D-C486-5946-A0CB-3BA317BE89C0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F76DDAD-59EF-D847-8BF3-0FA52D66D415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74FFD97-F58F-124F-9C6B-B2CAC983BC2E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88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A391FD5-F750-0846-BE79-B7F3B7BEABCA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C15949E-3D02-4C4D-9E65-9FC7BA62CA79}"/>
                  </a:ext>
                </a:extLst>
              </p:cNvPr>
              <p:cNvSpPr/>
              <p:nvPr/>
            </p:nvSpPr>
            <p:spPr>
              <a:xfrm>
                <a:off x="6331623" y="2180325"/>
                <a:ext cx="4792545" cy="3319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Precision*: </a:t>
                </a:r>
                <a:r>
                  <a:rPr lang="en-US" sz="2400" dirty="0"/>
                  <a:t>Accuracy of a predicted positive outcome:</a:t>
                </a:r>
                <a:r>
                  <a:rPr lang="en-US" sz="2400" b="1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Precision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FP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Precision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2+2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= 0.50</a:t>
                </a:r>
              </a:p>
              <a:p>
                <a:pPr lvl="1"/>
                <a:endParaRPr lang="en-US" sz="2000" dirty="0"/>
              </a:p>
              <a:p>
                <a:r>
                  <a:rPr lang="en-US" sz="2000" dirty="0"/>
                  <a:t>*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(</m:t>
                    </m:r>
                    <m:r>
                      <m:rPr>
                        <m:nor/>
                      </m:rPr>
                      <a:rPr lang="en-US" sz="2000" dirty="0"/>
                      <m:t>bad</m:t>
                    </m:r>
                    <m:r>
                      <m:rPr>
                        <m:nor/>
                      </m:rPr>
                      <a:rPr lang="en-US" sz="2000" dirty="0"/>
                      <m:t>)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Precision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  <m:r>
                      <m:rPr>
                        <m:nor/>
                      </m:rPr>
                      <a:rPr lang="en-US" sz="2000" dirty="0"/>
                      <m:t> (</m:t>
                    </m:r>
                    <m:r>
                      <m:rPr>
                        <m:nor/>
                      </m:rPr>
                      <a:rPr lang="en-US" sz="2000" dirty="0"/>
                      <m:t>good</m:t>
                    </m:r>
                    <m:r>
                      <m:rPr>
                        <m:nor/>
                      </m:rPr>
                      <a:rPr lang="en-US" sz="2000" dirty="0"/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C15949E-3D02-4C4D-9E65-9FC7BA62C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623" y="2180325"/>
                <a:ext cx="4792545" cy="3319627"/>
              </a:xfrm>
              <a:prstGeom prst="rect">
                <a:avLst/>
              </a:prstGeom>
              <a:blipFill>
                <a:blip r:embed="rId2"/>
                <a:stretch>
                  <a:fillRect l="-1852" t="-1145" r="-2646" b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DEEAEA0B-A276-E94F-BDDB-A87E0384341B}"/>
              </a:ext>
            </a:extLst>
          </p:cNvPr>
          <p:cNvSpPr/>
          <p:nvPr/>
        </p:nvSpPr>
        <p:spPr>
          <a:xfrm>
            <a:off x="2270385" y="2059713"/>
            <a:ext cx="1927274" cy="360068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86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Classification – Recall</a:t>
            </a:r>
          </a:p>
        </p:txBody>
      </p:sp>
      <p:sp>
        <p:nvSpPr>
          <p:cNvPr id="70" name="Pentagon 69">
            <a:extLst>
              <a:ext uri="{FF2B5EF4-FFF2-40B4-BE49-F238E27FC236}">
                <a16:creationId xmlns:a16="http://schemas.microsoft.com/office/drawing/2014/main" id="{73A04166-79F9-5644-95C4-096838B6CFE1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02DE7431-0642-6649-BF94-5A2684EF7953}"/>
              </a:ext>
            </a:extLst>
          </p:cNvPr>
          <p:cNvSpPr/>
          <p:nvPr/>
        </p:nvSpPr>
        <p:spPr bwMode="white">
          <a:xfrm>
            <a:off x="547688" y="1580772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B12F08D-BBE6-C144-9A4B-F0D2B5FBED7E}"/>
              </a:ext>
            </a:extLst>
          </p:cNvPr>
          <p:cNvGrpSpPr/>
          <p:nvPr/>
        </p:nvGrpSpPr>
        <p:grpSpPr>
          <a:xfrm>
            <a:off x="1116859" y="1580772"/>
            <a:ext cx="5046097" cy="4062349"/>
            <a:chOff x="2255031" y="1438117"/>
            <a:chExt cx="5046097" cy="406234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EFEEC1D-3FD4-9644-9A37-D640090539C9}"/>
                </a:ext>
              </a:extLst>
            </p:cNvPr>
            <p:cNvSpPr/>
            <p:nvPr/>
          </p:nvSpPr>
          <p:spPr>
            <a:xfrm>
              <a:off x="3390313" y="2276400"/>
              <a:ext cx="1950387" cy="1600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Positive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25F148C-6512-3744-8713-A241FFD62564}"/>
                </a:ext>
              </a:extLst>
            </p:cNvPr>
            <p:cNvSpPr/>
            <p:nvPr/>
          </p:nvSpPr>
          <p:spPr>
            <a:xfrm>
              <a:off x="340438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A79DB8E-69DE-2F45-8103-8F08D10BE4A7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4BDE2CA-5CCB-DC49-AF82-2D21EE9C2823}"/>
                </a:ext>
              </a:extLst>
            </p:cNvPr>
            <p:cNvSpPr/>
            <p:nvPr/>
          </p:nvSpPr>
          <p:spPr>
            <a:xfrm>
              <a:off x="534571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Negative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83BEB4-CBDF-C64E-BA0D-FE42155EB350}"/>
                </a:ext>
              </a:extLst>
            </p:cNvPr>
            <p:cNvSpPr/>
            <p:nvPr/>
          </p:nvSpPr>
          <p:spPr>
            <a:xfrm rot="16200000">
              <a:off x="225340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Positive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629B270-2126-DE45-BE05-110C9E1C2C3E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Positive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A44B82-56F3-5946-B3AB-19FCDECEB623}"/>
                </a:ext>
              </a:extLst>
            </p:cNvPr>
            <p:cNvSpPr/>
            <p:nvPr/>
          </p:nvSpPr>
          <p:spPr>
            <a:xfrm>
              <a:off x="5345718" y="2288593"/>
              <a:ext cx="1955409" cy="1600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False Negative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2E7EAE-5F9C-FB45-B515-C3850C7BBDBF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True Negative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F816297-F9EE-8D43-BC3C-3925FD4D1E2B}"/>
                </a:ext>
              </a:extLst>
            </p:cNvPr>
            <p:cNvSpPr txBox="1"/>
            <p:nvPr/>
          </p:nvSpPr>
          <p:spPr>
            <a:xfrm>
              <a:off x="4590185" y="1438117"/>
              <a:ext cx="1555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Prediction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E51D8E-29AF-7543-9E29-C9693B031585}"/>
                </a:ext>
              </a:extLst>
            </p:cNvPr>
            <p:cNvSpPr txBox="1"/>
            <p:nvPr/>
          </p:nvSpPr>
          <p:spPr>
            <a:xfrm rot="16200000">
              <a:off x="1681092" y="3662632"/>
              <a:ext cx="1609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latin typeface="+mj-lt"/>
                </a:rPr>
                <a:t>True State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96B042D-C486-5946-A0CB-3BA317BE89C0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F76DDAD-59EF-D847-8BF3-0FA52D66D415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74FFD97-F58F-124F-9C6B-B2CAC983BC2E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88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A391FD5-F750-0846-BE79-B7F3B7BEABCA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C15949E-3D02-4C4D-9E65-9FC7BA62CA79}"/>
                  </a:ext>
                </a:extLst>
              </p:cNvPr>
              <p:cNvSpPr/>
              <p:nvPr/>
            </p:nvSpPr>
            <p:spPr>
              <a:xfrm>
                <a:off x="6331623" y="2180325"/>
                <a:ext cx="4792545" cy="3319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Recall*: </a:t>
                </a:r>
                <a:r>
                  <a:rPr lang="en-US" sz="2400" dirty="0"/>
                  <a:t>Measures model’s ability to predict a positive outcome:</a:t>
                </a:r>
                <a:r>
                  <a:rPr lang="en-US" sz="2400" b="1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Recall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2+8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= 0.20</a:t>
                </a:r>
              </a:p>
              <a:p>
                <a:pPr lvl="1"/>
                <a:endParaRPr lang="en-US" sz="2000" dirty="0"/>
              </a:p>
              <a:p>
                <a:r>
                  <a:rPr lang="en-US" sz="2000" dirty="0"/>
                  <a:t>*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(</m:t>
                    </m:r>
                    <m:r>
                      <m:rPr>
                        <m:nor/>
                      </m:rPr>
                      <a:rPr lang="en-US" sz="2000" dirty="0"/>
                      <m:t>bad</m:t>
                    </m:r>
                    <m:r>
                      <m:rPr>
                        <m:nor/>
                      </m:rPr>
                      <a:rPr lang="en-US" sz="2000" dirty="0"/>
                      <m:t>)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Recall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  <m:r>
                      <m:rPr>
                        <m:nor/>
                      </m:rPr>
                      <a:rPr lang="en-US" sz="2000" dirty="0"/>
                      <m:t> (</m:t>
                    </m:r>
                    <m:r>
                      <m:rPr>
                        <m:nor/>
                      </m:rPr>
                      <a:rPr lang="en-US" sz="2000" dirty="0"/>
                      <m:t>good</m:t>
                    </m:r>
                    <m:r>
                      <m:rPr>
                        <m:nor/>
                      </m:rPr>
                      <a:rPr lang="en-US" sz="2000" dirty="0"/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C15949E-3D02-4C4D-9E65-9FC7BA62C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623" y="2180325"/>
                <a:ext cx="4792545" cy="3319627"/>
              </a:xfrm>
              <a:prstGeom prst="rect">
                <a:avLst/>
              </a:prstGeom>
              <a:blipFill>
                <a:blip r:embed="rId2"/>
                <a:stretch>
                  <a:fillRect l="-1852" t="-1145" b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87BED235-E0D4-D047-915D-07508E42C91B}"/>
              </a:ext>
            </a:extLst>
          </p:cNvPr>
          <p:cNvSpPr/>
          <p:nvPr/>
        </p:nvSpPr>
        <p:spPr>
          <a:xfrm>
            <a:off x="1569425" y="2382059"/>
            <a:ext cx="4593530" cy="161717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69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- F1 Score</a:t>
            </a:r>
          </a:p>
        </p:txBody>
      </p:sp>
      <p:sp>
        <p:nvSpPr>
          <p:cNvPr id="50" name="Pentagon 49">
            <a:extLst>
              <a:ext uri="{FF2B5EF4-FFF2-40B4-BE49-F238E27FC236}">
                <a16:creationId xmlns:a16="http://schemas.microsoft.com/office/drawing/2014/main" id="{FDF0E9D1-0CA4-4A48-8D2B-BC0528C8E229}"/>
              </a:ext>
            </a:extLst>
          </p:cNvPr>
          <p:cNvSpPr/>
          <p:nvPr/>
        </p:nvSpPr>
        <p:spPr bwMode="ltGray">
          <a:xfrm>
            <a:off x="878276" y="1393113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51" name="Pentagon 50">
            <a:extLst>
              <a:ext uri="{FF2B5EF4-FFF2-40B4-BE49-F238E27FC236}">
                <a16:creationId xmlns:a16="http://schemas.microsoft.com/office/drawing/2014/main" id="{F509520C-ABF0-E941-926A-A953408DF536}"/>
              </a:ext>
            </a:extLst>
          </p:cNvPr>
          <p:cNvSpPr/>
          <p:nvPr/>
        </p:nvSpPr>
        <p:spPr bwMode="white">
          <a:xfrm>
            <a:off x="613002" y="1572701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1A2793-AB51-7F42-B989-D99FFBBED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08" b="3699"/>
          <a:stretch/>
        </p:blipFill>
        <p:spPr>
          <a:xfrm>
            <a:off x="1541591" y="1630614"/>
            <a:ext cx="3407461" cy="37889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9D3EA9E-2374-D74C-BB9A-77383D7D0C7D}"/>
                  </a:ext>
                </a:extLst>
              </p:cNvPr>
              <p:cNvSpPr/>
              <p:nvPr/>
            </p:nvSpPr>
            <p:spPr>
              <a:xfrm>
                <a:off x="5781223" y="1859214"/>
                <a:ext cx="5014758" cy="3323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F1 Score*: </a:t>
                </a:r>
                <a:r>
                  <a:rPr lang="en-US" sz="2400" dirty="0"/>
                  <a:t>It is a combined metric, the harmonic mean of precision and recall. </a:t>
                </a:r>
              </a:p>
              <a:p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sz="2400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1_</m:t>
                      </m:r>
                      <m:r>
                        <m:rPr>
                          <m:nor/>
                        </m:rP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score</m:t>
                      </m:r>
                      <m:r>
                        <m:rPr>
                          <m:nor/>
                        </m:rP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∗(</m:t>
                          </m:r>
                          <m:r>
                            <m:rPr>
                              <m:sty m:val="p"/>
                            </m:rPr>
                            <a:rPr lang="en-US" sz="2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sz="2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∗</m:t>
                          </m:r>
                          <m:r>
                            <m:rPr>
                              <m:sty m:val="p"/>
                            </m:rPr>
                            <a:rPr lang="en-US" sz="2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sz="2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sz="2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recall</m:t>
                          </m:r>
                          <m:r>
                            <a:rPr lang="en-US" sz="2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sz="2400" dirty="0"/>
              </a:p>
              <a:p>
                <a:pPr lvl="1"/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/>
                        <m:t>*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(</m:t>
                      </m:r>
                      <m:r>
                        <m:rPr>
                          <m:nor/>
                        </m:rPr>
                        <a:rPr lang="en-US" sz="2000" dirty="0"/>
                        <m:t>bad</m:t>
                      </m:r>
                      <m:r>
                        <m:rPr>
                          <m:nor/>
                        </m:rPr>
                        <a:rPr lang="en-US" sz="2000" dirty="0"/>
                        <m:t>)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1_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score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  <m:r>
                        <m:rPr>
                          <m:nor/>
                        </m:rPr>
                        <a:rPr lang="en-US" sz="2000" dirty="0"/>
                        <m:t> (</m:t>
                      </m:r>
                      <m:r>
                        <m:rPr>
                          <m:nor/>
                        </m:rPr>
                        <a:rPr lang="en-US" sz="2000" dirty="0"/>
                        <m:t>good</m:t>
                      </m:r>
                      <m:r>
                        <m:rPr>
                          <m:nor/>
                        </m:rPr>
                        <a:rPr lang="en-US" sz="2000" dirty="0"/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9D3EA9E-2374-D74C-BB9A-77383D7D0C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223" y="1859214"/>
                <a:ext cx="5014758" cy="3323539"/>
              </a:xfrm>
              <a:prstGeom prst="rect">
                <a:avLst/>
              </a:prstGeom>
              <a:blipFill>
                <a:blip r:embed="rId3"/>
                <a:stretch>
                  <a:fillRect l="-1768" t="-1141" r="-3030" b="-1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41AA31E-7EA6-6343-A964-65652D250902}"/>
              </a:ext>
            </a:extLst>
          </p:cNvPr>
          <p:cNvSpPr txBox="1"/>
          <p:nvPr/>
        </p:nvSpPr>
        <p:spPr>
          <a:xfrm>
            <a:off x="2671449" y="5448486"/>
            <a:ext cx="944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Precision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BE4DD-86D0-9A42-A548-F2A3F40483A6}"/>
              </a:ext>
            </a:extLst>
          </p:cNvPr>
          <p:cNvSpPr txBox="1"/>
          <p:nvPr/>
        </p:nvSpPr>
        <p:spPr>
          <a:xfrm rot="16200000">
            <a:off x="806125" y="3251097"/>
            <a:ext cx="944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Recall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D357DA-047A-644A-A7B4-BE7FCE6E15DA}"/>
              </a:ext>
            </a:extLst>
          </p:cNvPr>
          <p:cNvSpPr txBox="1"/>
          <p:nvPr/>
        </p:nvSpPr>
        <p:spPr>
          <a:xfrm>
            <a:off x="4898007" y="3371193"/>
            <a:ext cx="889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2764969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Text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Aside from dealing with imbalanced datasets and imputing missing values, </a:t>
            </a:r>
            <a:r>
              <a:rPr lang="en-US" sz="2800" b="1" dirty="0"/>
              <a:t>text data </a:t>
            </a:r>
            <a:r>
              <a:rPr lang="en-US" sz="2800" dirty="0"/>
              <a:t>is difficult to work with. </a:t>
            </a:r>
          </a:p>
          <a:p>
            <a:r>
              <a:rPr lang="en-US" sz="2800" dirty="0"/>
              <a:t>ML models need </a:t>
            </a:r>
            <a:r>
              <a:rPr lang="en-US" sz="2800" b="1" dirty="0"/>
              <a:t>well-defined numerical data - </a:t>
            </a:r>
            <a:r>
              <a:rPr lang="en-US" sz="2800" dirty="0"/>
              <a:t>to train ML models on text data we first extract numerical values from the text data</a:t>
            </a:r>
          </a:p>
          <a:p>
            <a:pPr marL="456971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435957" lvl="1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D04E18-6AE2-1A46-AE07-2BB9E0C46A9C}"/>
              </a:ext>
            </a:extLst>
          </p:cNvPr>
          <p:cNvSpPr/>
          <p:nvPr/>
        </p:nvSpPr>
        <p:spPr>
          <a:xfrm>
            <a:off x="808083" y="3934805"/>
            <a:ext cx="1606731" cy="71410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Text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E0FB71-45DC-0F46-BF74-68AAA22C6D17}"/>
              </a:ext>
            </a:extLst>
          </p:cNvPr>
          <p:cNvSpPr/>
          <p:nvPr/>
        </p:nvSpPr>
        <p:spPr>
          <a:xfrm>
            <a:off x="6365239" y="3932627"/>
            <a:ext cx="2217420" cy="71410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Vectorizer</a:t>
            </a:r>
          </a:p>
          <a:p>
            <a:pPr algn="ctr"/>
            <a:r>
              <a:rPr lang="en-US" sz="1600" b="1" dirty="0"/>
              <a:t>(Convert to numbers)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426397-AD14-1A44-9860-F8857C6A695F}"/>
              </a:ext>
            </a:extLst>
          </p:cNvPr>
          <p:cNvSpPr/>
          <p:nvPr/>
        </p:nvSpPr>
        <p:spPr>
          <a:xfrm>
            <a:off x="9335405" y="3934044"/>
            <a:ext cx="2128158" cy="7141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Train ML Model using numerical 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890C71-A041-D049-A12B-C1EDBDCA582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582659" y="4289679"/>
            <a:ext cx="752746" cy="1417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C53D0C5-3127-E549-8A5A-09BAF1E012D8}"/>
              </a:ext>
            </a:extLst>
          </p:cNvPr>
          <p:cNvSpPr/>
          <p:nvPr/>
        </p:nvSpPr>
        <p:spPr>
          <a:xfrm>
            <a:off x="3028769" y="3932628"/>
            <a:ext cx="2723605" cy="71410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Text preprocessing</a:t>
            </a:r>
          </a:p>
          <a:p>
            <a:pPr algn="ctr"/>
            <a:r>
              <a:rPr lang="en-US" sz="1600" b="1" dirty="0"/>
              <a:t> (Cleaning and formatting)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545D1-54AD-E74D-B528-21247EDA1DC9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2414814" y="4289680"/>
            <a:ext cx="613955" cy="2177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37E1F1-1A4A-F445-A7B0-7F05C25298CA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5752373" y="4289679"/>
            <a:ext cx="612866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11AEEB-9D87-3248-BB24-4863A91F941E}"/>
              </a:ext>
            </a:extLst>
          </p:cNvPr>
          <p:cNvSpPr/>
          <p:nvPr/>
        </p:nvSpPr>
        <p:spPr>
          <a:xfrm>
            <a:off x="6537111" y="4779704"/>
            <a:ext cx="2048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Bag of Words (</a:t>
            </a:r>
            <a:r>
              <a:rPr lang="en-US" sz="1600" dirty="0" err="1"/>
              <a:t>BoW</a:t>
            </a:r>
            <a:r>
              <a:rPr lang="en-US" sz="1600" dirty="0"/>
              <a:t>)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6C4435-3B91-5B48-BFCC-888E6528B35C}"/>
              </a:ext>
            </a:extLst>
          </p:cNvPr>
          <p:cNvSpPr/>
          <p:nvPr/>
        </p:nvSpPr>
        <p:spPr>
          <a:xfrm>
            <a:off x="3195263" y="4779704"/>
            <a:ext cx="25571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Stop words removal</a:t>
            </a:r>
          </a:p>
          <a:p>
            <a:r>
              <a:rPr lang="en-US" sz="1600" dirty="0"/>
              <a:t>Stemming, Lemmatization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6D17C8-60CF-3E47-9FB5-03E05B4F5270}"/>
              </a:ext>
            </a:extLst>
          </p:cNvPr>
          <p:cNvSpPr/>
          <p:nvPr/>
        </p:nvSpPr>
        <p:spPr>
          <a:xfrm>
            <a:off x="9152697" y="4779704"/>
            <a:ext cx="25875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K Nearest Neighbors (KNN)</a:t>
            </a:r>
          </a:p>
        </p:txBody>
      </p:sp>
    </p:spTree>
    <p:extLst>
      <p:ext uri="{BB962C8B-B14F-4D97-AF65-F5344CB8AC3E}">
        <p14:creationId xmlns:p14="http://schemas.microsoft.com/office/powerpoint/2010/main" val="163552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</a:rPr>
              <a:t>Introduction to Machine Learning</a:t>
            </a:r>
          </a:p>
          <a:p>
            <a:r>
              <a:rPr lang="en-US" sz="2800" dirty="0"/>
              <a:t>Data Processing</a:t>
            </a:r>
          </a:p>
          <a:p>
            <a:r>
              <a:rPr lang="en-US" sz="2800" dirty="0"/>
              <a:t>Model Evaluation Metrics</a:t>
            </a:r>
          </a:p>
          <a:p>
            <a:r>
              <a:rPr lang="en-US" sz="2800" dirty="0"/>
              <a:t>Text Processing</a:t>
            </a:r>
          </a:p>
          <a:p>
            <a:r>
              <a:rPr lang="en-US" sz="2800" dirty="0"/>
              <a:t>Bag of Words Method (</a:t>
            </a:r>
            <a:r>
              <a:rPr lang="en-US" sz="2800" dirty="0" err="1"/>
              <a:t>BoW</a:t>
            </a:r>
            <a:r>
              <a:rPr lang="en-US" sz="2800" dirty="0"/>
              <a:t>) </a:t>
            </a:r>
          </a:p>
          <a:p>
            <a:r>
              <a:rPr lang="en-US" sz="2800" dirty="0"/>
              <a:t>K Nearest Neighbors Model (KNN)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496966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Introduction to Machine Learning</a:t>
            </a:r>
          </a:p>
          <a:p>
            <a:r>
              <a:rPr lang="en-US" sz="2800" dirty="0"/>
              <a:t>Data Processing</a:t>
            </a:r>
          </a:p>
          <a:p>
            <a:r>
              <a:rPr lang="en-US" sz="2800" dirty="0"/>
              <a:t>Model Evaluation Metrics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Text Processing</a:t>
            </a:r>
          </a:p>
          <a:p>
            <a:r>
              <a:rPr lang="en-US" sz="2800" dirty="0"/>
              <a:t>Bag of Words Method (</a:t>
            </a:r>
            <a:r>
              <a:rPr lang="en-US" sz="2800" dirty="0" err="1"/>
              <a:t>BoW</a:t>
            </a:r>
            <a:r>
              <a:rPr lang="en-US" sz="2800" dirty="0"/>
              <a:t>) </a:t>
            </a:r>
          </a:p>
          <a:p>
            <a:r>
              <a:rPr lang="en-US" sz="2800" dirty="0"/>
              <a:t>K Nearest Neighbors Model (KNN)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7046956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Tokenization: </a:t>
            </a:r>
            <a:r>
              <a:rPr lang="en-US" sz="2800" dirty="0"/>
              <a:t>Separates text into small parts by white space and punctuation.</a:t>
            </a:r>
          </a:p>
          <a:p>
            <a:pPr marL="893157" lvl="1" indent="-457200"/>
            <a:r>
              <a:rPr lang="en-US" sz="2800" dirty="0"/>
              <a:t>Sentence: “I don’t like eggs.”</a:t>
            </a:r>
          </a:p>
          <a:p>
            <a:pPr marL="893157" lvl="1" indent="-457200"/>
            <a:r>
              <a:rPr lang="en-US" sz="2800" dirty="0"/>
              <a:t>Tokens: “I”, “do”, “</a:t>
            </a:r>
            <a:r>
              <a:rPr lang="en-US" sz="2800" dirty="0" err="1"/>
              <a:t>n’t</a:t>
            </a:r>
            <a:r>
              <a:rPr lang="en-US" sz="2800" dirty="0"/>
              <a:t>”, “like”, “eggs”, “.”</a:t>
            </a:r>
          </a:p>
          <a:p>
            <a:pPr marL="893157" lvl="1" indent="-457200"/>
            <a:endParaRPr lang="en-US" dirty="0"/>
          </a:p>
          <a:p>
            <a:pPr marL="0" indent="0">
              <a:buNone/>
            </a:pPr>
            <a:r>
              <a:rPr lang="en-US" sz="2800" dirty="0"/>
              <a:t>We base our next processes on these tokens.</a:t>
            </a:r>
          </a:p>
          <a:p>
            <a:pPr marL="43595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76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Cleaning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We can encounter different types of problems. Some common examples:</a:t>
            </a:r>
          </a:p>
          <a:p>
            <a:pPr marL="893157" lvl="1" indent="-457200"/>
            <a:r>
              <a:rPr lang="en-US" sz="2800" dirty="0"/>
              <a:t>Leading/trailing white spaces and extra white spaces/tabs</a:t>
            </a:r>
          </a:p>
          <a:p>
            <a:pPr marL="893157" lvl="1" indent="-457200"/>
            <a:r>
              <a:rPr lang="en-US" sz="2800" dirty="0"/>
              <a:t>HTML and XML markups</a:t>
            </a:r>
          </a:p>
          <a:p>
            <a:pPr marL="893157" lvl="1" indent="-457200"/>
            <a:r>
              <a:rPr lang="en-US" sz="2800" dirty="0"/>
              <a:t>Misspellings</a:t>
            </a:r>
          </a:p>
          <a:p>
            <a:pPr marL="893157" lvl="1" indent="-457200"/>
            <a:r>
              <a:rPr lang="en-US" sz="2800" dirty="0"/>
              <a:t>Acronyms: NASA, ETA </a:t>
            </a:r>
            <a:r>
              <a:rPr lang="en-US" sz="2800" dirty="0" err="1"/>
              <a:t>etc</a:t>
            </a:r>
            <a:endParaRPr lang="en-US" sz="2800" dirty="0"/>
          </a:p>
          <a:p>
            <a:pPr marL="893157" lvl="1" indent="-457200"/>
            <a:r>
              <a:rPr lang="en-US" sz="2800" dirty="0"/>
              <a:t>Phone numbers, dates: +14256565, 12/11/2013</a:t>
            </a:r>
          </a:p>
          <a:p>
            <a:pPr marL="893157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822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Words Removal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1014" indent="0">
              <a:buNone/>
            </a:pPr>
            <a:r>
              <a:rPr lang="en-US" sz="2800" b="1" dirty="0"/>
              <a:t>Some words </a:t>
            </a:r>
            <a:r>
              <a:rPr lang="en-US" sz="2800" dirty="0"/>
              <a:t>commonly appear in our texts, but they don’t contribute too much to the overall meaning. We remove them from the text. </a:t>
            </a:r>
          </a:p>
          <a:p>
            <a:pPr marL="478214" indent="-457200"/>
            <a:r>
              <a:rPr lang="en-US" sz="2800" dirty="0"/>
              <a:t>Common stop words: “a”, “the”, “so”, “is”, “it”, “at”, “in”, “this”, “there”, “that”, “my”</a:t>
            </a:r>
          </a:p>
          <a:p>
            <a:pPr marL="478214" indent="-457200"/>
            <a:r>
              <a:rPr lang="en-US" sz="2800" b="1" dirty="0"/>
              <a:t>Example</a:t>
            </a:r>
            <a:r>
              <a:rPr lang="en-US" sz="2800" dirty="0"/>
              <a:t>:</a:t>
            </a:r>
          </a:p>
          <a:p>
            <a:pPr marL="914171" lvl="1" indent="-457200"/>
            <a:r>
              <a:rPr lang="en-US" sz="2800" dirty="0"/>
              <a:t>Original sentence: </a:t>
            </a:r>
            <a:r>
              <a:rPr lang="en-US" sz="2800" dirty="0">
                <a:solidFill>
                  <a:srgbClr val="00B050"/>
                </a:solidFill>
              </a:rPr>
              <a:t>“There is a tree near the house”</a:t>
            </a:r>
          </a:p>
          <a:p>
            <a:pPr marL="914171" lvl="1" indent="-457200"/>
            <a:r>
              <a:rPr lang="en-US" sz="2800" dirty="0"/>
              <a:t>Without stop words: </a:t>
            </a:r>
            <a:r>
              <a:rPr lang="en-US" sz="2800" dirty="0">
                <a:solidFill>
                  <a:srgbClr val="00B050"/>
                </a:solidFill>
              </a:rPr>
              <a:t>“tree near house”</a:t>
            </a:r>
          </a:p>
        </p:txBody>
      </p:sp>
    </p:spTree>
    <p:extLst>
      <p:ext uri="{BB962C8B-B14F-4D97-AF65-F5344CB8AC3E}">
        <p14:creationId xmlns:p14="http://schemas.microsoft.com/office/powerpoint/2010/main" val="3365647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/>
              <a:t>Stemming: </a:t>
            </a:r>
            <a:r>
              <a:rPr lang="en-US" sz="2800" dirty="0"/>
              <a:t>Set of rules to slice a string to a substring that usually refers to a more general meaning. </a:t>
            </a:r>
          </a:p>
          <a:p>
            <a:pPr lvl="1"/>
            <a:r>
              <a:rPr lang="en-US" sz="2800" dirty="0"/>
              <a:t>The goal is to remove word affixes (particularly suffixes) such as “s”, “es”, “</a:t>
            </a:r>
            <a:r>
              <a:rPr lang="en-US" sz="2800" dirty="0" err="1"/>
              <a:t>ing</a:t>
            </a:r>
            <a:r>
              <a:rPr lang="en-US" sz="2800" dirty="0"/>
              <a:t>”, “ed”, etc.</a:t>
            </a:r>
          </a:p>
          <a:p>
            <a:pPr lvl="2"/>
            <a:r>
              <a:rPr lang="en-US" dirty="0"/>
              <a:t>“play</a:t>
            </a:r>
            <a:r>
              <a:rPr lang="en-US" b="1" dirty="0">
                <a:solidFill>
                  <a:srgbClr val="FF0000"/>
                </a:solidFill>
              </a:rPr>
              <a:t>ing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“play</a:t>
            </a:r>
            <a:r>
              <a:rPr lang="en-US" b="1" dirty="0">
                <a:solidFill>
                  <a:srgbClr val="FF0000"/>
                </a:solidFill>
              </a:rPr>
              <a:t>ed</a:t>
            </a:r>
            <a:r>
              <a:rPr lang="en-US" dirty="0"/>
              <a:t>”                       “play” </a:t>
            </a:r>
          </a:p>
          <a:p>
            <a:pPr lvl="2"/>
            <a:r>
              <a:rPr lang="en-US" dirty="0"/>
              <a:t>”play</a:t>
            </a: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dirty="0"/>
              <a:t>”</a:t>
            </a:r>
          </a:p>
          <a:p>
            <a:pPr lvl="1"/>
            <a:r>
              <a:rPr lang="en-US" sz="2800" dirty="0"/>
              <a:t>It is a simple method and it doesn’t usually work with irregular forms such as irregular verbs: </a:t>
            </a:r>
            <a:r>
              <a:rPr lang="en-US" sz="2800" b="1" dirty="0"/>
              <a:t>“taught”</a:t>
            </a:r>
            <a:r>
              <a:rPr lang="en-US" sz="2800" dirty="0"/>
              <a:t>, </a:t>
            </a:r>
            <a:r>
              <a:rPr lang="en-US" sz="2800" b="1" dirty="0"/>
              <a:t>“brought”</a:t>
            </a:r>
            <a:r>
              <a:rPr lang="en-US" sz="2800" dirty="0"/>
              <a:t>, etc.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E4104E-543B-D747-980D-672FF7C1627A}"/>
              </a:ext>
            </a:extLst>
          </p:cNvPr>
          <p:cNvCxnSpPr/>
          <p:nvPr/>
        </p:nvCxnSpPr>
        <p:spPr>
          <a:xfrm>
            <a:off x="3063240" y="3429000"/>
            <a:ext cx="1405890" cy="38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32E297-F974-6C4C-B8A2-6927C5BBBD69}"/>
              </a:ext>
            </a:extLst>
          </p:cNvPr>
          <p:cNvCxnSpPr/>
          <p:nvPr/>
        </p:nvCxnSpPr>
        <p:spPr>
          <a:xfrm>
            <a:off x="2971800" y="3897630"/>
            <a:ext cx="14973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446D0A-7275-C647-8648-1951C6FC05A6}"/>
              </a:ext>
            </a:extLst>
          </p:cNvPr>
          <p:cNvCxnSpPr/>
          <p:nvPr/>
        </p:nvCxnSpPr>
        <p:spPr>
          <a:xfrm flipV="1">
            <a:off x="2823210" y="4000500"/>
            <a:ext cx="1645920" cy="297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640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b="1" dirty="0"/>
              <a:t>Lemmatization: </a:t>
            </a:r>
            <a:r>
              <a:rPr lang="en-US" sz="2800" dirty="0"/>
              <a:t>It looks up the words in dictionary and returns the “head” word called a “lemma”</a:t>
            </a:r>
          </a:p>
          <a:p>
            <a:pPr lvl="1"/>
            <a:r>
              <a:rPr lang="en-US" sz="2800" dirty="0"/>
              <a:t>It handles more situations and usually works better than stemming.</a:t>
            </a:r>
          </a:p>
          <a:p>
            <a:pPr marL="913942" lvl="2" indent="0">
              <a:buNone/>
            </a:pPr>
            <a:r>
              <a:rPr lang="en-US" dirty="0"/>
              <a:t>-“taught”                                                -”am”</a:t>
            </a:r>
          </a:p>
          <a:p>
            <a:pPr marL="913942" lvl="2" indent="0">
              <a:buNone/>
            </a:pPr>
            <a:r>
              <a:rPr lang="en-US" dirty="0"/>
              <a:t>-“teaching”                 “teach”                -”is”                   “be” </a:t>
            </a:r>
          </a:p>
          <a:p>
            <a:pPr marL="913942" lvl="2" indent="0">
              <a:buNone/>
            </a:pPr>
            <a:r>
              <a:rPr lang="en-US" dirty="0"/>
              <a:t>-“teaches”                                              -“are”</a:t>
            </a:r>
          </a:p>
          <a:p>
            <a:pPr lvl="1"/>
            <a:r>
              <a:rPr lang="en-US" sz="2800" dirty="0"/>
              <a:t>For the best results, correct word position tags should be provided: “adjective”, “noun”, “verb” etc.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2166C4-D580-AC42-834D-905027CC6606}"/>
              </a:ext>
            </a:extLst>
          </p:cNvPr>
          <p:cNvCxnSpPr>
            <a:cxnSpLocks/>
          </p:cNvCxnSpPr>
          <p:nvPr/>
        </p:nvCxnSpPr>
        <p:spPr>
          <a:xfrm>
            <a:off x="2888124" y="3501494"/>
            <a:ext cx="1349210" cy="280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7ED5FC-B356-FC40-B682-1BEFA893CF0F}"/>
              </a:ext>
            </a:extLst>
          </p:cNvPr>
          <p:cNvCxnSpPr>
            <a:cxnSpLocks/>
          </p:cNvCxnSpPr>
          <p:nvPr/>
        </p:nvCxnSpPr>
        <p:spPr>
          <a:xfrm>
            <a:off x="3082904" y="3941627"/>
            <a:ext cx="1154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305726-30CC-F548-A09D-8467BA6DAB67}"/>
              </a:ext>
            </a:extLst>
          </p:cNvPr>
          <p:cNvCxnSpPr>
            <a:cxnSpLocks/>
          </p:cNvCxnSpPr>
          <p:nvPr/>
        </p:nvCxnSpPr>
        <p:spPr>
          <a:xfrm flipV="1">
            <a:off x="3082904" y="4052639"/>
            <a:ext cx="1154430" cy="26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3204A1-7437-D942-A0F8-EE8852B7ABDE}"/>
              </a:ext>
            </a:extLst>
          </p:cNvPr>
          <p:cNvCxnSpPr>
            <a:cxnSpLocks/>
          </p:cNvCxnSpPr>
          <p:nvPr/>
        </p:nvCxnSpPr>
        <p:spPr>
          <a:xfrm>
            <a:off x="7096880" y="3463915"/>
            <a:ext cx="1051232" cy="2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ED3A45-47E3-A947-AB69-70E1D2B9AEE1}"/>
              </a:ext>
            </a:extLst>
          </p:cNvPr>
          <p:cNvCxnSpPr>
            <a:cxnSpLocks/>
          </p:cNvCxnSpPr>
          <p:nvPr/>
        </p:nvCxnSpPr>
        <p:spPr>
          <a:xfrm>
            <a:off x="6993682" y="3863338"/>
            <a:ext cx="1154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8831ED-E2E0-674C-9A49-EA9ED6701266}"/>
              </a:ext>
            </a:extLst>
          </p:cNvPr>
          <p:cNvCxnSpPr>
            <a:cxnSpLocks/>
          </p:cNvCxnSpPr>
          <p:nvPr/>
        </p:nvCxnSpPr>
        <p:spPr>
          <a:xfrm flipV="1">
            <a:off x="6993682" y="4052639"/>
            <a:ext cx="1154430" cy="26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123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 vs. Lemmatization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we pointed out, lemmatization is a more complex method and usually works better.</a:t>
            </a:r>
          </a:p>
          <a:p>
            <a:r>
              <a:rPr lang="en-US" b="1" dirty="0"/>
              <a:t>Original sentence: </a:t>
            </a:r>
            <a:r>
              <a:rPr lang="en-US" dirty="0"/>
              <a:t>"the children are playing outside. the weather was better yesterday."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Stemming</a:t>
            </a:r>
            <a:r>
              <a:rPr lang="en-US" dirty="0"/>
              <a:t> =&gt; “the children are </a:t>
            </a:r>
            <a:r>
              <a:rPr lang="en-US" b="1" dirty="0">
                <a:solidFill>
                  <a:srgbClr val="C00000"/>
                </a:solidFill>
              </a:rPr>
              <a:t>play</a:t>
            </a:r>
            <a:r>
              <a:rPr lang="en-US" dirty="0"/>
              <a:t> outside. the weather was better yesterday”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Lemmatization</a:t>
            </a:r>
            <a:r>
              <a:rPr lang="en-US" dirty="0"/>
              <a:t> =&gt; “the </a:t>
            </a:r>
            <a:r>
              <a:rPr lang="en-US" b="1" dirty="0">
                <a:solidFill>
                  <a:srgbClr val="C00000"/>
                </a:solidFill>
              </a:rPr>
              <a:t>child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be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play</a:t>
            </a:r>
            <a:r>
              <a:rPr lang="en-US" dirty="0"/>
              <a:t> outside. the weather </a:t>
            </a:r>
            <a:r>
              <a:rPr lang="en-US" b="1" dirty="0">
                <a:solidFill>
                  <a:srgbClr val="C00000"/>
                </a:solidFill>
              </a:rPr>
              <a:t>be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good</a:t>
            </a:r>
            <a:r>
              <a:rPr lang="en-US" dirty="0"/>
              <a:t> yesterday”</a:t>
            </a:r>
          </a:p>
        </p:txBody>
      </p:sp>
    </p:spTree>
    <p:extLst>
      <p:ext uri="{BB962C8B-B14F-4D97-AF65-F5344CB8AC3E}">
        <p14:creationId xmlns:p14="http://schemas.microsoft.com/office/powerpoint/2010/main" val="3180166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In this exercise, we will go over:</a:t>
            </a:r>
          </a:p>
          <a:p>
            <a:pPr lvl="1"/>
            <a:r>
              <a:rPr lang="en-US" sz="2800" dirty="0"/>
              <a:t>Simple text cleaning processes</a:t>
            </a:r>
          </a:p>
          <a:p>
            <a:pPr lvl="1"/>
            <a:r>
              <a:rPr lang="en-US" sz="2800" dirty="0"/>
              <a:t>Stop words removal</a:t>
            </a:r>
          </a:p>
          <a:p>
            <a:pPr lvl="1"/>
            <a:r>
              <a:rPr lang="en-US" sz="2800" dirty="0"/>
              <a:t>Stemming, Lemmatization</a:t>
            </a:r>
          </a:p>
          <a:p>
            <a:pPr marL="456971" lvl="1" indent="0">
              <a:buNone/>
            </a:pPr>
            <a:endParaRPr lang="en-US" sz="2800" dirty="0"/>
          </a:p>
          <a:p>
            <a:pPr marL="21014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“EMBK-NLP-DAY1-TEXT-PROCESS-NB.ipynb”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1B6A6-066B-3E45-B22D-96BF43BAE542}"/>
              </a:ext>
            </a:extLst>
          </p:cNvPr>
          <p:cNvSpPr txBox="1"/>
          <p:nvPr/>
        </p:nvSpPr>
        <p:spPr>
          <a:xfrm>
            <a:off x="2788170" y="-8994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062383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Introduction to Machine Learning</a:t>
            </a:r>
          </a:p>
          <a:p>
            <a:r>
              <a:rPr lang="en-US" sz="2800" dirty="0"/>
              <a:t>Data Processing</a:t>
            </a:r>
          </a:p>
          <a:p>
            <a:r>
              <a:rPr lang="en-US" sz="2800" dirty="0"/>
              <a:t>Model Evaluation Metrics</a:t>
            </a:r>
          </a:p>
          <a:p>
            <a:r>
              <a:rPr lang="en-US" sz="2800" dirty="0"/>
              <a:t>Text Processing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Bag of Words Method (</a:t>
            </a:r>
            <a:r>
              <a:rPr lang="en-US" sz="2800" b="1" dirty="0" err="1">
                <a:solidFill>
                  <a:schemeClr val="accent3"/>
                </a:solidFill>
              </a:rPr>
              <a:t>BoW</a:t>
            </a:r>
            <a:r>
              <a:rPr lang="en-US" sz="2800" b="1" dirty="0">
                <a:solidFill>
                  <a:schemeClr val="accent3"/>
                </a:solidFill>
              </a:rPr>
              <a:t>) </a:t>
            </a:r>
          </a:p>
          <a:p>
            <a:r>
              <a:rPr lang="en-US" sz="2800" dirty="0"/>
              <a:t>K Nearest Neighbors Model (KNN)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4057545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 (</a:t>
            </a:r>
            <a:r>
              <a:rPr lang="en-US" dirty="0" err="1"/>
              <a:t>BoW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Text data is difficult to work with. Machine learning models need well-defined numerical data.</a:t>
            </a:r>
            <a:endParaRPr lang="en-US" sz="2800" b="1" dirty="0"/>
          </a:p>
          <a:p>
            <a:r>
              <a:rPr lang="en-US" sz="2800" b="1" dirty="0">
                <a:solidFill>
                  <a:schemeClr val="accent3"/>
                </a:solidFill>
              </a:rPr>
              <a:t>Bag of Words </a:t>
            </a:r>
            <a:r>
              <a:rPr lang="en-US" sz="2800" dirty="0"/>
              <a:t>method converts text data into numerical features. </a:t>
            </a:r>
          </a:p>
          <a:p>
            <a:r>
              <a:rPr lang="en-US" sz="2800" dirty="0"/>
              <a:t>We call this operation “Feature extraction”, as it gives us important information about the text in a numeric form.</a:t>
            </a:r>
          </a:p>
          <a:p>
            <a:endParaRPr lang="en-US" sz="2800" dirty="0"/>
          </a:p>
          <a:p>
            <a:r>
              <a:rPr lang="en-US" sz="2800" dirty="0"/>
              <a:t>With </a:t>
            </a:r>
            <a:r>
              <a:rPr lang="en-US" sz="2800" dirty="0" err="1"/>
              <a:t>BoW</a:t>
            </a:r>
            <a:r>
              <a:rPr lang="en-US" sz="2800" dirty="0"/>
              <a:t>, we get a number for each word in a document. It can be </a:t>
            </a:r>
            <a:r>
              <a:rPr lang="en-US" sz="2800" b="1" dirty="0"/>
              <a:t>binary </a:t>
            </a:r>
            <a:r>
              <a:rPr lang="en-US" sz="2800" dirty="0"/>
              <a:t>(present or not), </a:t>
            </a:r>
            <a:r>
              <a:rPr lang="en-US" sz="2800" b="1" dirty="0"/>
              <a:t>word counts or frequencies.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2812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95928" y="1515484"/>
            <a:ext cx="6392382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Wikipedia</a:t>
            </a:r>
            <a:r>
              <a:rPr lang="en-US" sz="2800" b="1" dirty="0"/>
              <a:t> </a:t>
            </a:r>
            <a:r>
              <a:rPr lang="en-US" sz="2800" dirty="0"/>
              <a:t>describes </a:t>
            </a:r>
            <a:r>
              <a:rPr lang="en-US" sz="2800" dirty="0">
                <a:solidFill>
                  <a:schemeClr val="accent3"/>
                </a:solidFill>
              </a:rPr>
              <a:t>Data Science </a:t>
            </a:r>
            <a:r>
              <a:rPr lang="en-US" sz="2800" dirty="0"/>
              <a:t>as: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 “a multi-disciplinary field that uses scientific methods, processes, algorithms and systems to extract knowledge and insights from </a:t>
            </a:r>
            <a:r>
              <a:rPr lang="en-US" sz="2800" b="1" dirty="0"/>
              <a:t>structured</a:t>
            </a:r>
            <a:r>
              <a:rPr lang="en-US" sz="2800" dirty="0"/>
              <a:t> and </a:t>
            </a:r>
            <a:r>
              <a:rPr lang="en-US" sz="2800" b="1" dirty="0"/>
              <a:t>unstructured</a:t>
            </a:r>
            <a:r>
              <a:rPr lang="en-US" sz="2800" dirty="0"/>
              <a:t> data.</a:t>
            </a:r>
            <a:r>
              <a:rPr lang="en-US" sz="2800" baseline="30000" dirty="0"/>
              <a:t>”</a:t>
            </a:r>
            <a:r>
              <a:rPr lang="en-US" sz="2800" dirty="0"/>
              <a:t> 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4980D8-8D5E-F646-A6A5-F2CF996662DD}"/>
              </a:ext>
            </a:extLst>
          </p:cNvPr>
          <p:cNvSpPr/>
          <p:nvPr/>
        </p:nvSpPr>
        <p:spPr>
          <a:xfrm>
            <a:off x="8856596" y="1651669"/>
            <a:ext cx="2645753" cy="2628404"/>
          </a:xfrm>
          <a:prstGeom prst="ellipse">
            <a:avLst/>
          </a:prstGeom>
          <a:solidFill>
            <a:schemeClr val="accent6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A01EDF-8CC6-2246-BC2E-CE9A6F2814F4}"/>
              </a:ext>
            </a:extLst>
          </p:cNvPr>
          <p:cNvSpPr/>
          <p:nvPr/>
        </p:nvSpPr>
        <p:spPr>
          <a:xfrm>
            <a:off x="7760054" y="1697554"/>
            <a:ext cx="2645753" cy="2628404"/>
          </a:xfrm>
          <a:prstGeom prst="ellips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B9E8BC-1006-3D41-82EB-D06C23FCF668}"/>
              </a:ext>
            </a:extLst>
          </p:cNvPr>
          <p:cNvSpPr/>
          <p:nvPr/>
        </p:nvSpPr>
        <p:spPr>
          <a:xfrm>
            <a:off x="8317222" y="2389589"/>
            <a:ext cx="2645753" cy="2628404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2E915E-1791-124B-A864-5618F8C86D14}"/>
              </a:ext>
            </a:extLst>
          </p:cNvPr>
          <p:cNvSpPr txBox="1"/>
          <p:nvPr/>
        </p:nvSpPr>
        <p:spPr>
          <a:xfrm>
            <a:off x="9033329" y="2841810"/>
            <a:ext cx="12294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b="1" dirty="0">
                <a:solidFill>
                  <a:schemeClr val="bg1"/>
                </a:solidFill>
              </a:rPr>
              <a:t>DATA</a:t>
            </a:r>
          </a:p>
          <a:p>
            <a:pPr algn="ctr" fontAlgn="base"/>
            <a:r>
              <a:rPr lang="en-US" b="1" dirty="0">
                <a:solidFill>
                  <a:schemeClr val="bg1"/>
                </a:solidFill>
              </a:rPr>
              <a:t>SCIENCE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DA02A-A052-9347-9B93-3A994504D4E0}"/>
              </a:ext>
            </a:extLst>
          </p:cNvPr>
          <p:cNvSpPr txBox="1"/>
          <p:nvPr/>
        </p:nvSpPr>
        <p:spPr>
          <a:xfrm>
            <a:off x="9019170" y="1972565"/>
            <a:ext cx="12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93178B-9165-DC48-823E-BE64D82398D7}"/>
              </a:ext>
            </a:extLst>
          </p:cNvPr>
          <p:cNvSpPr txBox="1"/>
          <p:nvPr/>
        </p:nvSpPr>
        <p:spPr>
          <a:xfrm>
            <a:off x="10186241" y="2336543"/>
            <a:ext cx="12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COMPUTER</a:t>
            </a:r>
          </a:p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1CAA0-42C9-874D-B6BE-4B306615CAFB}"/>
              </a:ext>
            </a:extLst>
          </p:cNvPr>
          <p:cNvSpPr txBox="1"/>
          <p:nvPr/>
        </p:nvSpPr>
        <p:spPr>
          <a:xfrm>
            <a:off x="7683855" y="2434981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MATHEMATICS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E3776-CD37-4445-BC69-E0B56EF5766D}"/>
              </a:ext>
            </a:extLst>
          </p:cNvPr>
          <p:cNvSpPr txBox="1"/>
          <p:nvPr/>
        </p:nvSpPr>
        <p:spPr>
          <a:xfrm>
            <a:off x="8044774" y="3688284"/>
            <a:ext cx="141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STATISTICAL</a:t>
            </a:r>
          </a:p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RESEARCH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7CDCB9-DA54-9D42-ADA4-B8861990324C}"/>
              </a:ext>
            </a:extLst>
          </p:cNvPr>
          <p:cNvSpPr txBox="1"/>
          <p:nvPr/>
        </p:nvSpPr>
        <p:spPr>
          <a:xfrm>
            <a:off x="8926609" y="4383504"/>
            <a:ext cx="141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DOMAIN</a:t>
            </a:r>
          </a:p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EXPERTISE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6212A2-EC30-1F41-AB8F-185975E37FFE}"/>
              </a:ext>
            </a:extLst>
          </p:cNvPr>
          <p:cNvSpPr txBox="1"/>
          <p:nvPr/>
        </p:nvSpPr>
        <p:spPr>
          <a:xfrm>
            <a:off x="9801616" y="3615243"/>
            <a:ext cx="141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DATA</a:t>
            </a:r>
          </a:p>
          <a:p>
            <a:pPr algn="ctr" fontAlgn="base"/>
            <a:r>
              <a:rPr lang="en-US" sz="1000" b="1" dirty="0">
                <a:solidFill>
                  <a:schemeClr val="bg1"/>
                </a:solidFill>
              </a:rPr>
              <a:t>PROCESSING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A66D69-3350-364B-A2C5-D6BD877E00EE}"/>
              </a:ext>
            </a:extLst>
          </p:cNvPr>
          <p:cNvSpPr/>
          <p:nvPr/>
        </p:nvSpPr>
        <p:spPr>
          <a:xfrm>
            <a:off x="8549155" y="5617345"/>
            <a:ext cx="329609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https://en.wikipedia.org/wiki/Data_science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7CC9A4-E4D8-1145-8414-2E667770D50C}"/>
              </a:ext>
            </a:extLst>
          </p:cNvPr>
          <p:cNvCxnSpPr>
            <a:cxnSpLocks/>
          </p:cNvCxnSpPr>
          <p:nvPr/>
        </p:nvCxnSpPr>
        <p:spPr>
          <a:xfrm>
            <a:off x="9555609" y="978946"/>
            <a:ext cx="0" cy="71860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A88649D-8213-5640-AA20-058B229173DD}"/>
              </a:ext>
            </a:extLst>
          </p:cNvPr>
          <p:cNvSpPr/>
          <p:nvPr/>
        </p:nvSpPr>
        <p:spPr>
          <a:xfrm>
            <a:off x="8076678" y="382977"/>
            <a:ext cx="2957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Machine Learning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177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 (</a:t>
            </a:r>
            <a:r>
              <a:rPr lang="en-US" dirty="0" err="1"/>
              <a:t>BoW</a:t>
            </a:r>
            <a:r>
              <a:rPr lang="en-US" dirty="0"/>
              <a:t>) - Binary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Example:</a:t>
            </a:r>
          </a:p>
          <a:p>
            <a:pPr lvl="1"/>
            <a:r>
              <a:rPr lang="en-US" sz="2000" dirty="0"/>
              <a:t>document_1 = “This document is the first document”</a:t>
            </a:r>
          </a:p>
          <a:p>
            <a:pPr lvl="1"/>
            <a:r>
              <a:rPr lang="en-US" sz="2000" dirty="0"/>
              <a:t>document_2 = “This document is the second document”</a:t>
            </a:r>
          </a:p>
          <a:p>
            <a:pPr lvl="1"/>
            <a:r>
              <a:rPr lang="en-US" sz="2000" dirty="0"/>
              <a:t>document_3 = “and this is the third one”</a:t>
            </a:r>
          </a:p>
          <a:p>
            <a:pPr lvl="1"/>
            <a:endParaRPr lang="en-US" sz="2000" dirty="0"/>
          </a:p>
          <a:p>
            <a:r>
              <a:rPr lang="en-US" sz="2400" dirty="0"/>
              <a:t>Binary features (word in the document or not):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0D5094-08E9-C046-A520-9E7F6EE4F6F9}"/>
              </a:ext>
            </a:extLst>
          </p:cNvPr>
          <p:cNvSpPr/>
          <p:nvPr/>
        </p:nvSpPr>
        <p:spPr>
          <a:xfrm>
            <a:off x="7925949" y="1878163"/>
            <a:ext cx="4262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71" lvl="1" indent="0">
              <a:buNone/>
            </a:pPr>
            <a:r>
              <a:rPr lang="en-US" sz="2000" dirty="0"/>
              <a:t>vocabulary = {“and”, “document”, “first”, “is”, “one”, “second”, “the”, “third”, “this”}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1E68FBC-EDD8-7E4D-B1E5-799421C38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843855"/>
              </p:ext>
            </p:extLst>
          </p:nvPr>
        </p:nvGraphicFramePr>
        <p:xfrm>
          <a:off x="1022050" y="4414853"/>
          <a:ext cx="10242394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313">
                  <a:extLst>
                    <a:ext uri="{9D8B030D-6E8A-4147-A177-3AD203B41FA5}">
                      <a16:colId xmlns:a16="http://schemas.microsoft.com/office/drawing/2014/main" val="3173987239"/>
                    </a:ext>
                  </a:extLst>
                </a:gridCol>
                <a:gridCol w="787371">
                  <a:extLst>
                    <a:ext uri="{9D8B030D-6E8A-4147-A177-3AD203B41FA5}">
                      <a16:colId xmlns:a16="http://schemas.microsoft.com/office/drawing/2014/main" val="822112626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3448503817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1517145209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3798036336"/>
                    </a:ext>
                  </a:extLst>
                </a:gridCol>
                <a:gridCol w="814388">
                  <a:extLst>
                    <a:ext uri="{9D8B030D-6E8A-4147-A177-3AD203B41FA5}">
                      <a16:colId xmlns:a16="http://schemas.microsoft.com/office/drawing/2014/main" val="2487162770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4023684165"/>
                    </a:ext>
                  </a:extLst>
                </a:gridCol>
                <a:gridCol w="957263">
                  <a:extLst>
                    <a:ext uri="{9D8B030D-6E8A-4147-A177-3AD203B41FA5}">
                      <a16:colId xmlns:a16="http://schemas.microsoft.com/office/drawing/2014/main" val="2583085163"/>
                    </a:ext>
                  </a:extLst>
                </a:gridCol>
                <a:gridCol w="784253">
                  <a:extLst>
                    <a:ext uri="{9D8B030D-6E8A-4147-A177-3AD203B41FA5}">
                      <a16:colId xmlns:a16="http://schemas.microsoft.com/office/drawing/2014/main" val="3342093685"/>
                    </a:ext>
                  </a:extLst>
                </a:gridCol>
                <a:gridCol w="834569">
                  <a:extLst>
                    <a:ext uri="{9D8B030D-6E8A-4147-A177-3AD203B41FA5}">
                      <a16:colId xmlns:a16="http://schemas.microsoft.com/office/drawing/2014/main" val="1921208865"/>
                    </a:ext>
                  </a:extLst>
                </a:gridCol>
              </a:tblGrid>
              <a:tr h="317716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document_1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06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document_2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4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document_3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11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3599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 (</a:t>
            </a:r>
            <a:r>
              <a:rPr lang="en-US" dirty="0" err="1"/>
              <a:t>BoW</a:t>
            </a:r>
            <a:r>
              <a:rPr lang="en-US" dirty="0"/>
              <a:t>) - Counts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Example:</a:t>
            </a:r>
          </a:p>
          <a:p>
            <a:pPr lvl="1"/>
            <a:r>
              <a:rPr lang="en-US" sz="2000" dirty="0"/>
              <a:t>document_1 = “This document is the first document”</a:t>
            </a:r>
          </a:p>
          <a:p>
            <a:pPr lvl="1"/>
            <a:r>
              <a:rPr lang="en-US" sz="2000" dirty="0"/>
              <a:t>document_2 = “This document is the second document”</a:t>
            </a:r>
          </a:p>
          <a:p>
            <a:pPr lvl="1"/>
            <a:r>
              <a:rPr lang="en-US" sz="2000" dirty="0"/>
              <a:t>document_3 = “and this is the third one”</a:t>
            </a:r>
          </a:p>
          <a:p>
            <a:pPr lvl="1"/>
            <a:endParaRPr lang="en-US" sz="2000" dirty="0"/>
          </a:p>
          <a:p>
            <a:r>
              <a:rPr lang="en-US" sz="2400" dirty="0"/>
              <a:t>Word counts (how many times is the word in the document):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1CC11CF-F68B-754F-BFD9-4BAD1A8EA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976555"/>
              </p:ext>
            </p:extLst>
          </p:nvPr>
        </p:nvGraphicFramePr>
        <p:xfrm>
          <a:off x="1022050" y="4414853"/>
          <a:ext cx="10242394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313">
                  <a:extLst>
                    <a:ext uri="{9D8B030D-6E8A-4147-A177-3AD203B41FA5}">
                      <a16:colId xmlns:a16="http://schemas.microsoft.com/office/drawing/2014/main" val="3173987239"/>
                    </a:ext>
                  </a:extLst>
                </a:gridCol>
                <a:gridCol w="787371">
                  <a:extLst>
                    <a:ext uri="{9D8B030D-6E8A-4147-A177-3AD203B41FA5}">
                      <a16:colId xmlns:a16="http://schemas.microsoft.com/office/drawing/2014/main" val="822112626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3448503817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1517145209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3798036336"/>
                    </a:ext>
                  </a:extLst>
                </a:gridCol>
                <a:gridCol w="814388">
                  <a:extLst>
                    <a:ext uri="{9D8B030D-6E8A-4147-A177-3AD203B41FA5}">
                      <a16:colId xmlns:a16="http://schemas.microsoft.com/office/drawing/2014/main" val="2487162770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4023684165"/>
                    </a:ext>
                  </a:extLst>
                </a:gridCol>
                <a:gridCol w="957263">
                  <a:extLst>
                    <a:ext uri="{9D8B030D-6E8A-4147-A177-3AD203B41FA5}">
                      <a16:colId xmlns:a16="http://schemas.microsoft.com/office/drawing/2014/main" val="2583085163"/>
                    </a:ext>
                  </a:extLst>
                </a:gridCol>
                <a:gridCol w="784253">
                  <a:extLst>
                    <a:ext uri="{9D8B030D-6E8A-4147-A177-3AD203B41FA5}">
                      <a16:colId xmlns:a16="http://schemas.microsoft.com/office/drawing/2014/main" val="3342093685"/>
                    </a:ext>
                  </a:extLst>
                </a:gridCol>
                <a:gridCol w="834569">
                  <a:extLst>
                    <a:ext uri="{9D8B030D-6E8A-4147-A177-3AD203B41FA5}">
                      <a16:colId xmlns:a16="http://schemas.microsoft.com/office/drawing/2014/main" val="1921208865"/>
                    </a:ext>
                  </a:extLst>
                </a:gridCol>
              </a:tblGrid>
              <a:tr h="317716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document_1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06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document_2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4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document_3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11529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F466901-26C7-F046-A2FF-FE74BEE74259}"/>
              </a:ext>
            </a:extLst>
          </p:cNvPr>
          <p:cNvSpPr/>
          <p:nvPr/>
        </p:nvSpPr>
        <p:spPr>
          <a:xfrm>
            <a:off x="7925949" y="1878163"/>
            <a:ext cx="4262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71" lvl="1" indent="0">
              <a:buNone/>
            </a:pPr>
            <a:r>
              <a:rPr lang="en-US" sz="2000" dirty="0"/>
              <a:t>vocabulary = {“and”, “document”, “first”, “is”, “one”, “second”, “the”, “third”, “this”}</a:t>
            </a:r>
          </a:p>
        </p:txBody>
      </p:sp>
    </p:spTree>
    <p:extLst>
      <p:ext uri="{BB962C8B-B14F-4D97-AF65-F5344CB8AC3E}">
        <p14:creationId xmlns:p14="http://schemas.microsoft.com/office/powerpoint/2010/main" val="1191625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Frequencies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Term Frequency*: </a:t>
            </a:r>
            <a:r>
              <a:rPr lang="en-US" dirty="0"/>
              <a:t>How important is a word to the document</a:t>
            </a:r>
          </a:p>
          <a:p>
            <a:endParaRPr lang="en-US" sz="2000" b="1" dirty="0"/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2000" dirty="0"/>
              <a:t>document_1 = “This document is the first document”</a:t>
            </a:r>
          </a:p>
          <a:p>
            <a:pPr lvl="1"/>
            <a:r>
              <a:rPr lang="en-US" sz="2000" dirty="0"/>
              <a:t>document_2 = “This document is the second document”</a:t>
            </a:r>
          </a:p>
          <a:p>
            <a:pPr lvl="1"/>
            <a:r>
              <a:rPr lang="en-US" sz="2000" dirty="0"/>
              <a:t>document_3 = “and this is the third one”</a:t>
            </a:r>
          </a:p>
          <a:p>
            <a:endParaRPr lang="en-US" sz="200" dirty="0"/>
          </a:p>
          <a:p>
            <a:pPr marL="0" indent="0">
              <a:buNone/>
            </a:pPr>
            <a:r>
              <a:rPr lang="en-US" sz="1800" b="1" dirty="0"/>
              <a:t>*</a:t>
            </a:r>
            <a:r>
              <a:rPr lang="en-US" sz="1800" b="1" i="1" dirty="0" err="1"/>
              <a:t>sklearn</a:t>
            </a:r>
            <a:r>
              <a:rPr lang="en-US" sz="1800" b="1" i="1" dirty="0"/>
              <a:t> automatically normalizes the term frequencies vectors, by their Euclidean (l2) norm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8329A8-2932-ED42-9627-85DB2EDE299A}"/>
                  </a:ext>
                </a:extLst>
              </p:cNvPr>
              <p:cNvSpPr txBox="1"/>
              <p:nvPr/>
            </p:nvSpPr>
            <p:spPr>
              <a:xfrm>
                <a:off x="2729356" y="2005836"/>
                <a:ext cx="5781326" cy="482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𝑡𝑒𝑟𝑚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𝑑𝑜𝑐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𝑡𝑖𝑚𝑒𝑠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𝑡𝑒𝑟𝑚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𝑜𝑐𝑐𝑢𝑟𝑠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𝑑𝑜𝑐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𝑡𝑒𝑟𝑚𝑠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𝑑𝑜𝑐</m:t>
                        </m:r>
                      </m:den>
                    </m:f>
                  </m:oMath>
                </a14:m>
                <a:endParaRPr lang="en-US" sz="2000" dirty="0" err="1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8329A8-2932-ED42-9627-85DB2EDE2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356" y="2005836"/>
                <a:ext cx="5781326" cy="482568"/>
              </a:xfrm>
              <a:prstGeom prst="rect">
                <a:avLst/>
              </a:prstGeom>
              <a:blipFill>
                <a:blip r:embed="rId2"/>
                <a:stretch>
                  <a:fillRect l="-1974" t="-5128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B021B1-B7A1-DC4D-B5A6-549C854D6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257824"/>
              </p:ext>
            </p:extLst>
          </p:nvPr>
        </p:nvGraphicFramePr>
        <p:xfrm>
          <a:off x="1022050" y="4414853"/>
          <a:ext cx="10242394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313">
                  <a:extLst>
                    <a:ext uri="{9D8B030D-6E8A-4147-A177-3AD203B41FA5}">
                      <a16:colId xmlns:a16="http://schemas.microsoft.com/office/drawing/2014/main" val="3173987239"/>
                    </a:ext>
                  </a:extLst>
                </a:gridCol>
                <a:gridCol w="787371">
                  <a:extLst>
                    <a:ext uri="{9D8B030D-6E8A-4147-A177-3AD203B41FA5}">
                      <a16:colId xmlns:a16="http://schemas.microsoft.com/office/drawing/2014/main" val="822112626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3448503817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1517145209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3798036336"/>
                    </a:ext>
                  </a:extLst>
                </a:gridCol>
                <a:gridCol w="814388">
                  <a:extLst>
                    <a:ext uri="{9D8B030D-6E8A-4147-A177-3AD203B41FA5}">
                      <a16:colId xmlns:a16="http://schemas.microsoft.com/office/drawing/2014/main" val="2487162770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4023684165"/>
                    </a:ext>
                  </a:extLst>
                </a:gridCol>
                <a:gridCol w="957263">
                  <a:extLst>
                    <a:ext uri="{9D8B030D-6E8A-4147-A177-3AD203B41FA5}">
                      <a16:colId xmlns:a16="http://schemas.microsoft.com/office/drawing/2014/main" val="2583085163"/>
                    </a:ext>
                  </a:extLst>
                </a:gridCol>
                <a:gridCol w="784253">
                  <a:extLst>
                    <a:ext uri="{9D8B030D-6E8A-4147-A177-3AD203B41FA5}">
                      <a16:colId xmlns:a16="http://schemas.microsoft.com/office/drawing/2014/main" val="3342093685"/>
                    </a:ext>
                  </a:extLst>
                </a:gridCol>
                <a:gridCol w="834569">
                  <a:extLst>
                    <a:ext uri="{9D8B030D-6E8A-4147-A177-3AD203B41FA5}">
                      <a16:colId xmlns:a16="http://schemas.microsoft.com/office/drawing/2014/main" val="1921208865"/>
                    </a:ext>
                  </a:extLst>
                </a:gridCol>
              </a:tblGrid>
              <a:tr h="317716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document_1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0.353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06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document_2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0.353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4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document_3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1152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77767FD-10BC-2E4B-BC31-D43D250A0C2B}"/>
              </a:ext>
            </a:extLst>
          </p:cNvPr>
          <p:cNvSpPr/>
          <p:nvPr/>
        </p:nvSpPr>
        <p:spPr>
          <a:xfrm>
            <a:off x="7925949" y="2749704"/>
            <a:ext cx="4262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71" lvl="1" indent="0">
              <a:buNone/>
            </a:pPr>
            <a:r>
              <a:rPr lang="en-US" sz="2000" dirty="0"/>
              <a:t>vocabulary = {“and”, “document”, “first”, “is”, “one”, “second”, “the”, “third”, “this”}</a:t>
            </a:r>
          </a:p>
        </p:txBody>
      </p:sp>
    </p:spTree>
    <p:extLst>
      <p:ext uri="{BB962C8B-B14F-4D97-AF65-F5344CB8AC3E}">
        <p14:creationId xmlns:p14="http://schemas.microsoft.com/office/powerpoint/2010/main" val="2770648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document frequency (IDF)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Inverse Document Frequency: </a:t>
                </a:r>
                <a:r>
                  <a:rPr lang="en-US" dirty="0"/>
                  <a:t>How common or rare is a word in a given document corpus:</a:t>
                </a:r>
              </a:p>
              <a:p>
                <a:endParaRPr lang="en-US" sz="2000" b="1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lvl="1"/>
                <a:r>
                  <a:rPr lang="en-US" sz="2000" dirty="0"/>
                  <a:t>document_1 = “This document is the first document”</a:t>
                </a:r>
              </a:p>
              <a:p>
                <a:pPr lvl="1"/>
                <a:r>
                  <a:rPr lang="en-US" sz="2000" dirty="0"/>
                  <a:t>document_2 = “This document is the second document”</a:t>
                </a:r>
              </a:p>
              <a:p>
                <a:pPr lvl="1"/>
                <a:r>
                  <a:rPr lang="en-US" sz="2000" dirty="0"/>
                  <a:t>document_3 = “and this is the third one”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*</a:t>
                </a:r>
                <a:r>
                  <a:rPr lang="en-US" sz="1800" b="1" i="1" dirty="0" err="1"/>
                  <a:t>sklearn</a:t>
                </a:r>
                <a:r>
                  <a:rPr lang="en-US" sz="1800" b="1" i="1" dirty="0"/>
                  <a:t> uses a smoothed version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𝑖𝑑𝑓</m:t>
                    </m:r>
                  </m:oMath>
                </a14:m>
                <a:r>
                  <a:rPr lang="en-US" sz="1800" b="1" i="1" dirty="0"/>
                  <a:t>, computing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𝑙𝑛</m:t>
                        </m:r>
                      </m:fName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𝑑𝑜𝑐𝑢𝑚𝑒𝑛𝑡𝑠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𝑑𝑜𝑐𝑢𝑚𝑒𝑛𝑡𝑠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𝑐𝑜𝑛𝑡𝑎𝑖𝑛𝑖𝑛𝑔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𝑡h𝑒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𝑡𝑒𝑟𝑚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b="1" i="1" dirty="0"/>
                  <a:t> </a:t>
                </a:r>
              </a:p>
              <a:p>
                <a:pPr marL="0" indent="0">
                  <a:buNone/>
                </a:pPr>
                <a:endParaRPr lang="en-US" sz="1800" b="1" i="1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282" t="-1377" r="-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8329A8-2932-ED42-9627-85DB2EDE299A}"/>
                  </a:ext>
                </a:extLst>
              </p:cNvPr>
              <p:cNvSpPr txBox="1"/>
              <p:nvPr/>
            </p:nvSpPr>
            <p:spPr>
              <a:xfrm>
                <a:off x="3275130" y="2443147"/>
                <a:ext cx="5084148" cy="691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𝑖𝑑𝑓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𝑡𝑒𝑟𝑚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𝑑𝑜𝑐𝑢𝑚𝑒𝑛𝑡𝑠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𝑑𝑜𝑐𝑢𝑚𝑒𝑛𝑡𝑠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𝑐𝑜𝑛𝑡𝑎𝑖𝑛𝑖𝑛𝑔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𝑡𝑒𝑟𝑚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8329A8-2932-ED42-9627-85DB2EDE2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130" y="2443147"/>
                <a:ext cx="5084148" cy="691087"/>
              </a:xfrm>
              <a:prstGeom prst="rect">
                <a:avLst/>
              </a:prstGeom>
              <a:blipFill>
                <a:blip r:embed="rId3"/>
                <a:stretch>
                  <a:fillRect l="-1247" r="-998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A42ADA3-65E6-2F42-973F-4D99D60F50FE}"/>
              </a:ext>
            </a:extLst>
          </p:cNvPr>
          <p:cNvSpPr/>
          <p:nvPr/>
        </p:nvSpPr>
        <p:spPr>
          <a:xfrm>
            <a:off x="7925949" y="3464079"/>
            <a:ext cx="4262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71" lvl="1" indent="0">
              <a:buNone/>
            </a:pPr>
            <a:r>
              <a:rPr lang="en-US" sz="2000" dirty="0"/>
              <a:t>vocabulary = {“and”, “document”, “first”, “is”, “one”, “second”, “the”, “third”, “this”}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622FC68-FF8F-1A49-A632-4EA8F0088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776332"/>
              </p:ext>
            </p:extLst>
          </p:nvPr>
        </p:nvGraphicFramePr>
        <p:xfrm>
          <a:off x="1022050" y="5300688"/>
          <a:ext cx="10242394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313">
                  <a:extLst>
                    <a:ext uri="{9D8B030D-6E8A-4147-A177-3AD203B41FA5}">
                      <a16:colId xmlns:a16="http://schemas.microsoft.com/office/drawing/2014/main" val="3173987239"/>
                    </a:ext>
                  </a:extLst>
                </a:gridCol>
                <a:gridCol w="787371">
                  <a:extLst>
                    <a:ext uri="{9D8B030D-6E8A-4147-A177-3AD203B41FA5}">
                      <a16:colId xmlns:a16="http://schemas.microsoft.com/office/drawing/2014/main" val="822112626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3448503817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1517145209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3798036336"/>
                    </a:ext>
                  </a:extLst>
                </a:gridCol>
                <a:gridCol w="814388">
                  <a:extLst>
                    <a:ext uri="{9D8B030D-6E8A-4147-A177-3AD203B41FA5}">
                      <a16:colId xmlns:a16="http://schemas.microsoft.com/office/drawing/2014/main" val="2487162770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4023684165"/>
                    </a:ext>
                  </a:extLst>
                </a:gridCol>
                <a:gridCol w="957263">
                  <a:extLst>
                    <a:ext uri="{9D8B030D-6E8A-4147-A177-3AD203B41FA5}">
                      <a16:colId xmlns:a16="http://schemas.microsoft.com/office/drawing/2014/main" val="2583085163"/>
                    </a:ext>
                  </a:extLst>
                </a:gridCol>
                <a:gridCol w="784253">
                  <a:extLst>
                    <a:ext uri="{9D8B030D-6E8A-4147-A177-3AD203B41FA5}">
                      <a16:colId xmlns:a16="http://schemas.microsoft.com/office/drawing/2014/main" val="3342093685"/>
                    </a:ext>
                  </a:extLst>
                </a:gridCol>
                <a:gridCol w="834569">
                  <a:extLst>
                    <a:ext uri="{9D8B030D-6E8A-4147-A177-3AD203B41FA5}">
                      <a16:colId xmlns:a16="http://schemas.microsoft.com/office/drawing/2014/main" val="1921208865"/>
                    </a:ext>
                  </a:extLst>
                </a:gridCol>
              </a:tblGrid>
              <a:tr h="317716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document_1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1.693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1.287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1.693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1.693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1.693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1.693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06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778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Frequency – Inverse Doc. Freq.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Term Frequency - Inverse Document Frequency*:</a:t>
            </a:r>
            <a:endParaRPr lang="en-US" dirty="0"/>
          </a:p>
          <a:p>
            <a:endParaRPr lang="en-US" sz="2000" b="1" dirty="0"/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2000" dirty="0"/>
              <a:t>document_1 = “This document is the first document”</a:t>
            </a:r>
          </a:p>
          <a:p>
            <a:pPr lvl="1"/>
            <a:r>
              <a:rPr lang="en-US" sz="2000" dirty="0"/>
              <a:t>document_2 = “This document is the second document”</a:t>
            </a:r>
          </a:p>
          <a:p>
            <a:pPr lvl="1"/>
            <a:r>
              <a:rPr lang="en-US" sz="2000" dirty="0"/>
              <a:t>document_3 = “and this is the third one”</a:t>
            </a:r>
          </a:p>
          <a:p>
            <a:endParaRPr lang="en-US" sz="200" dirty="0"/>
          </a:p>
          <a:p>
            <a:pPr marL="0" indent="0">
              <a:buNone/>
            </a:pPr>
            <a:r>
              <a:rPr lang="en-US" sz="1800" b="1" dirty="0"/>
              <a:t>*</a:t>
            </a:r>
            <a:r>
              <a:rPr lang="en-US" sz="1800" b="1" i="1" dirty="0" err="1"/>
              <a:t>sklearn</a:t>
            </a:r>
            <a:r>
              <a:rPr lang="en-US" sz="1800" b="1" i="1" dirty="0"/>
              <a:t> automatically normalizes the term frequencies vectors, by their Euclidean (l2) norm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8329A8-2932-ED42-9627-85DB2EDE299A}"/>
                  </a:ext>
                </a:extLst>
              </p:cNvPr>
              <p:cNvSpPr txBox="1"/>
              <p:nvPr/>
            </p:nvSpPr>
            <p:spPr>
              <a:xfrm>
                <a:off x="2729356" y="2005836"/>
                <a:ext cx="5148076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𝑖𝑑𝑓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𝑑𝑜𝑐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𝑡𝑒𝑟𝑚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𝑑𝑜𝑐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𝑖𝑑𝑓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8329A8-2932-ED42-9627-85DB2EDE2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356" y="2005836"/>
                <a:ext cx="5148076" cy="409343"/>
              </a:xfrm>
              <a:prstGeom prst="rect">
                <a:avLst/>
              </a:prstGeom>
              <a:blipFill>
                <a:blip r:embed="rId2"/>
                <a:stretch>
                  <a:fillRect l="-246" r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B021B1-B7A1-DC4D-B5A6-549C854D6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635733"/>
              </p:ext>
            </p:extLst>
          </p:nvPr>
        </p:nvGraphicFramePr>
        <p:xfrm>
          <a:off x="1022050" y="4414853"/>
          <a:ext cx="10242394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313">
                  <a:extLst>
                    <a:ext uri="{9D8B030D-6E8A-4147-A177-3AD203B41FA5}">
                      <a16:colId xmlns:a16="http://schemas.microsoft.com/office/drawing/2014/main" val="3173987239"/>
                    </a:ext>
                  </a:extLst>
                </a:gridCol>
                <a:gridCol w="787371">
                  <a:extLst>
                    <a:ext uri="{9D8B030D-6E8A-4147-A177-3AD203B41FA5}">
                      <a16:colId xmlns:a16="http://schemas.microsoft.com/office/drawing/2014/main" val="822112626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3448503817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1517145209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3798036336"/>
                    </a:ext>
                  </a:extLst>
                </a:gridCol>
                <a:gridCol w="814388">
                  <a:extLst>
                    <a:ext uri="{9D8B030D-6E8A-4147-A177-3AD203B41FA5}">
                      <a16:colId xmlns:a16="http://schemas.microsoft.com/office/drawing/2014/main" val="2487162770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4023684165"/>
                    </a:ext>
                  </a:extLst>
                </a:gridCol>
                <a:gridCol w="957263">
                  <a:extLst>
                    <a:ext uri="{9D8B030D-6E8A-4147-A177-3AD203B41FA5}">
                      <a16:colId xmlns:a16="http://schemas.microsoft.com/office/drawing/2014/main" val="2583085163"/>
                    </a:ext>
                  </a:extLst>
                </a:gridCol>
                <a:gridCol w="784253">
                  <a:extLst>
                    <a:ext uri="{9D8B030D-6E8A-4147-A177-3AD203B41FA5}">
                      <a16:colId xmlns:a16="http://schemas.microsoft.com/office/drawing/2014/main" val="3342093685"/>
                    </a:ext>
                  </a:extLst>
                </a:gridCol>
                <a:gridCol w="834569">
                  <a:extLst>
                    <a:ext uri="{9D8B030D-6E8A-4147-A177-3AD203B41FA5}">
                      <a16:colId xmlns:a16="http://schemas.microsoft.com/office/drawing/2014/main" val="1921208865"/>
                    </a:ext>
                  </a:extLst>
                </a:gridCol>
              </a:tblGrid>
              <a:tr h="317716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document_1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0.283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0.283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0.283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06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document_2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0.283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0.283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0.283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4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document_3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0.294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0.294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0.294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1152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77767FD-10BC-2E4B-BC31-D43D250A0C2B}"/>
              </a:ext>
            </a:extLst>
          </p:cNvPr>
          <p:cNvSpPr/>
          <p:nvPr/>
        </p:nvSpPr>
        <p:spPr>
          <a:xfrm>
            <a:off x="7925949" y="2721128"/>
            <a:ext cx="4262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71" lvl="1" indent="0">
              <a:buNone/>
            </a:pPr>
            <a:r>
              <a:rPr lang="en-US" sz="2000" dirty="0"/>
              <a:t>vocabulary = {“and”, “document”, “first”, “is”, “one”, “second”, “the”, “third”, “this”}</a:t>
            </a:r>
          </a:p>
        </p:txBody>
      </p:sp>
    </p:spTree>
    <p:extLst>
      <p:ext uri="{BB962C8B-B14F-4D97-AF65-F5344CB8AC3E}">
        <p14:creationId xmlns:p14="http://schemas.microsoft.com/office/powerpoint/2010/main" val="39632601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Frequencies -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B25BC8-38D0-1346-959D-B1D3E28BC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371449"/>
              </p:ext>
            </p:extLst>
          </p:nvPr>
        </p:nvGraphicFramePr>
        <p:xfrm>
          <a:off x="694208" y="1730445"/>
          <a:ext cx="10374845" cy="3855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90891">
                  <a:extLst>
                    <a:ext uri="{9D8B030D-6E8A-4147-A177-3AD203B41FA5}">
                      <a16:colId xmlns:a16="http://schemas.microsoft.com/office/drawing/2014/main" val="818483986"/>
                    </a:ext>
                  </a:extLst>
                </a:gridCol>
                <a:gridCol w="6983954">
                  <a:extLst>
                    <a:ext uri="{9D8B030D-6E8A-4147-A177-3AD203B41FA5}">
                      <a16:colId xmlns:a16="http://schemas.microsoft.com/office/drawing/2014/main" val="22057558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Term frequency (TF):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3"/>
                          </a:solidFill>
                        </a:rPr>
                        <a:t>I</a:t>
                      </a:r>
                      <a:r>
                        <a:rPr lang="en-US" sz="2000" dirty="0">
                          <a:solidFill>
                            <a:schemeClr val="accent3"/>
                          </a:solidFill>
                        </a:rPr>
                        <a:t>ncreases</a:t>
                      </a:r>
                      <a:r>
                        <a:rPr lang="en-US" sz="2000" dirty="0"/>
                        <a:t> the weight for </a:t>
                      </a:r>
                      <a:r>
                        <a:rPr lang="en-US" sz="2000" dirty="0">
                          <a:solidFill>
                            <a:schemeClr val="accent3"/>
                          </a:solidFill>
                        </a:rPr>
                        <a:t>common</a:t>
                      </a:r>
                      <a:r>
                        <a:rPr lang="en-US" sz="2000" dirty="0"/>
                        <a:t> words in a </a:t>
                      </a:r>
                      <a:r>
                        <a:rPr lang="en-US" sz="2000" u="sng" dirty="0"/>
                        <a:t>document</a:t>
                      </a:r>
                      <a:r>
                        <a:rPr lang="en-US" sz="2000" dirty="0"/>
                        <a:t>. </a:t>
                      </a:r>
                    </a:p>
                    <a:p>
                      <a:endParaRPr lang="en-US" sz="2000" dirty="0"/>
                    </a:p>
                    <a:p>
                      <a:endParaRPr lang="en-US" sz="2000" dirty="0"/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43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Inverse document frequency (IDF):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3"/>
                          </a:solidFill>
                        </a:rPr>
                        <a:t>Decreases</a:t>
                      </a:r>
                      <a:r>
                        <a:rPr lang="en-US" sz="2000" dirty="0"/>
                        <a:t> the weights for </a:t>
                      </a:r>
                      <a:r>
                        <a:rPr lang="en-US" sz="2000" dirty="0">
                          <a:solidFill>
                            <a:schemeClr val="accent3"/>
                          </a:solidFill>
                        </a:rPr>
                        <a:t>commonly</a:t>
                      </a:r>
                      <a:r>
                        <a:rPr lang="en-US" sz="2000" dirty="0"/>
                        <a:t> used words and </a:t>
                      </a:r>
                      <a:r>
                        <a:rPr lang="en-US" sz="2000" dirty="0">
                          <a:solidFill>
                            <a:schemeClr val="accent3"/>
                          </a:solidFill>
                        </a:rPr>
                        <a:t>increases</a:t>
                      </a:r>
                      <a:r>
                        <a:rPr lang="en-US" sz="2000" dirty="0"/>
                        <a:t> weights for </a:t>
                      </a:r>
                      <a:r>
                        <a:rPr lang="en-US" sz="2000" dirty="0">
                          <a:solidFill>
                            <a:schemeClr val="accent3"/>
                          </a:solidFill>
                        </a:rPr>
                        <a:t>rare</a:t>
                      </a:r>
                      <a:r>
                        <a:rPr lang="en-US" sz="2000" dirty="0"/>
                        <a:t> words in the </a:t>
                      </a:r>
                      <a:r>
                        <a:rPr lang="en-US" sz="2000" u="sng" dirty="0"/>
                        <a:t>vocabulary</a:t>
                      </a:r>
                      <a:r>
                        <a:rPr lang="en-US" sz="2000" dirty="0"/>
                        <a:t>.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02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Term Freq. Inverse Doc. Freq (TF-IDF):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Combines term frequency and inverse document frequency. </a:t>
                      </a:r>
                    </a:p>
                    <a:p>
                      <a:pPr marL="0" marR="0" lvl="0" indent="0" algn="l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0174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8B062-2B18-A149-95A6-B843085B124E}"/>
                  </a:ext>
                </a:extLst>
              </p:cNvPr>
              <p:cNvSpPr txBox="1"/>
              <p:nvPr/>
            </p:nvSpPr>
            <p:spPr>
              <a:xfrm>
                <a:off x="4798809" y="3889735"/>
                <a:ext cx="5084149" cy="691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𝑖𝑑𝑓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𝑡𝑒𝑟𝑚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𝑑𝑜𝑐𝑢𝑚𝑒𝑛𝑡𝑠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𝑑𝑜𝑐𝑢𝑚𝑒𝑛𝑡𝑠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𝑐𝑜𝑛𝑡𝑎𝑖𝑛𝑖𝑛𝑔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𝑡𝑒𝑟𝑚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8B062-2B18-A149-95A6-B843085B1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809" y="3889735"/>
                <a:ext cx="5084149" cy="691087"/>
              </a:xfrm>
              <a:prstGeom prst="rect">
                <a:avLst/>
              </a:prstGeom>
              <a:blipFill>
                <a:blip r:embed="rId3"/>
                <a:stretch>
                  <a:fillRect l="-1247" r="-998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C3DA37-3D7C-EB40-910F-DC3B11AA7707}"/>
                  </a:ext>
                </a:extLst>
              </p:cNvPr>
              <p:cNvSpPr txBox="1"/>
              <p:nvPr/>
            </p:nvSpPr>
            <p:spPr>
              <a:xfrm>
                <a:off x="4798809" y="5115046"/>
                <a:ext cx="5148076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𝑑𝑜𝑐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𝑡𝑒𝑟𝑚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𝑑𝑜𝑐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𝑖𝑑𝑓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C3DA37-3D7C-EB40-910F-DC3B11AA7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809" y="5115046"/>
                <a:ext cx="5148076" cy="409343"/>
              </a:xfrm>
              <a:prstGeom prst="rect">
                <a:avLst/>
              </a:prstGeom>
              <a:blipFill>
                <a:blip r:embed="rId4"/>
                <a:stretch>
                  <a:fillRect l="-246" r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3A131F-4755-D346-BF21-DB1CF6A269ED}"/>
                  </a:ext>
                </a:extLst>
              </p:cNvPr>
              <p:cNvSpPr txBox="1"/>
              <p:nvPr/>
            </p:nvSpPr>
            <p:spPr>
              <a:xfrm>
                <a:off x="4221272" y="2401825"/>
                <a:ext cx="5781326" cy="482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𝑡𝑒𝑟𝑚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𝑑𝑜𝑐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𝑡𝑖𝑚𝑒𝑠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𝑡𝑒𝑟𝑚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𝑜𝑐𝑐𝑢𝑟𝑠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𝑑𝑜𝑐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𝑡𝑒𝑟𝑚𝑠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𝑑𝑜𝑐</m:t>
                        </m:r>
                      </m:den>
                    </m:f>
                  </m:oMath>
                </a14:m>
                <a:endParaRPr lang="en-US" sz="2000" dirty="0" err="1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3A131F-4755-D346-BF21-DB1CF6A26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272" y="2401825"/>
                <a:ext cx="5781326" cy="482568"/>
              </a:xfrm>
              <a:prstGeom prst="rect">
                <a:avLst/>
              </a:prstGeom>
              <a:blipFill>
                <a:blip r:embed="rId5"/>
                <a:stretch>
                  <a:fillRect l="-1751" t="-5128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8010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1365712" cy="4599628"/>
          </a:xfrm>
        </p:spPr>
        <p:txBody>
          <a:bodyPr/>
          <a:lstStyle/>
          <a:p>
            <a:r>
              <a:rPr lang="en-US" sz="2800" b="1" dirty="0" err="1"/>
              <a:t>Sklearn</a:t>
            </a:r>
            <a:r>
              <a:rPr lang="en-US" sz="2800" dirty="0"/>
              <a:t> provides nice implementations of the </a:t>
            </a:r>
            <a:r>
              <a:rPr lang="en-US" sz="2800" b="1" dirty="0"/>
              <a:t>Bag of Words</a:t>
            </a:r>
            <a:r>
              <a:rPr lang="en-US" sz="2800" dirty="0"/>
              <a:t> method.</a:t>
            </a:r>
          </a:p>
          <a:p>
            <a:r>
              <a:rPr lang="en-US" sz="2800" dirty="0"/>
              <a:t>In this exercise, we will convert text data to numerical values, getting these types of features:</a:t>
            </a:r>
          </a:p>
          <a:p>
            <a:pPr lvl="1"/>
            <a:r>
              <a:rPr lang="en-US" sz="2800" dirty="0"/>
              <a:t>Binary </a:t>
            </a:r>
          </a:p>
          <a:p>
            <a:pPr lvl="1"/>
            <a:r>
              <a:rPr lang="en-US" sz="2800" dirty="0"/>
              <a:t>Word Counts</a:t>
            </a:r>
          </a:p>
          <a:p>
            <a:pPr lvl="1"/>
            <a:r>
              <a:rPr lang="en-US" sz="2800" dirty="0"/>
              <a:t>Term Frequency (TF)</a:t>
            </a:r>
          </a:p>
          <a:p>
            <a:pPr lvl="1"/>
            <a:r>
              <a:rPr lang="en-US" sz="2800" dirty="0"/>
              <a:t>Term Freq – Inverse Document frequency (TF-IDF)</a:t>
            </a:r>
          </a:p>
          <a:p>
            <a:pPr lvl="1"/>
            <a:endParaRPr lang="en-US" sz="2800" dirty="0"/>
          </a:p>
          <a:p>
            <a:pPr marL="21014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“EMBK-NLP-DAY1-BOW-NB.ipynb”</a:t>
            </a:r>
          </a:p>
        </p:txBody>
      </p:sp>
    </p:spTree>
    <p:extLst>
      <p:ext uri="{BB962C8B-B14F-4D97-AF65-F5344CB8AC3E}">
        <p14:creationId xmlns:p14="http://schemas.microsoft.com/office/powerpoint/2010/main" val="3033057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Introduction to Machine Learning</a:t>
            </a:r>
          </a:p>
          <a:p>
            <a:r>
              <a:rPr lang="en-US" sz="2800" dirty="0"/>
              <a:t>Data Processing</a:t>
            </a:r>
          </a:p>
          <a:p>
            <a:r>
              <a:rPr lang="en-US" sz="2800" dirty="0"/>
              <a:t>Model Evaluation Metrics</a:t>
            </a:r>
          </a:p>
          <a:p>
            <a:r>
              <a:rPr lang="en-US" sz="2800" dirty="0"/>
              <a:t>Text Processing</a:t>
            </a:r>
          </a:p>
          <a:p>
            <a:r>
              <a:rPr lang="en-US" sz="2800" dirty="0"/>
              <a:t>Bag of Words Method (</a:t>
            </a:r>
            <a:r>
              <a:rPr lang="en-US" sz="2800" dirty="0" err="1"/>
              <a:t>BoW</a:t>
            </a:r>
            <a:r>
              <a:rPr lang="en-US" sz="2800" dirty="0"/>
              <a:t>) 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K Nearest Neighbors Model (KNN)</a:t>
            </a:r>
          </a:p>
          <a:p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874818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CCC4-0DF4-2340-8B2D-7687EC7C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 (KNN)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893A1-FFEF-5A4F-93A0-0CD3BE5BB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>
                <a:solidFill>
                  <a:schemeClr val="accent3"/>
                </a:solidFill>
              </a:rPr>
              <a:t>K Nearest Neighbors </a:t>
            </a:r>
            <a:r>
              <a:rPr lang="en-US" sz="2800" dirty="0"/>
              <a:t>(KNN) model predicts new data points based on the similar other records in a dataset.</a:t>
            </a:r>
          </a:p>
          <a:p>
            <a:pPr marL="0" indent="0">
              <a:buNone/>
            </a:pPr>
            <a:r>
              <a:rPr lang="en-US" sz="2800" b="1" dirty="0"/>
              <a:t>Algorithm</a:t>
            </a:r>
            <a:r>
              <a:rPr lang="en-US" sz="2800" dirty="0"/>
              <a:t>:</a:t>
            </a:r>
          </a:p>
          <a:p>
            <a:pPr lvl="1"/>
            <a:r>
              <a:rPr lang="en-US" sz="2400" dirty="0"/>
              <a:t>Find “K” similar records</a:t>
            </a:r>
          </a:p>
          <a:p>
            <a:pPr lvl="1"/>
            <a:r>
              <a:rPr lang="en-US" sz="2400" dirty="0"/>
              <a:t>For </a:t>
            </a:r>
            <a:r>
              <a:rPr lang="en-US" sz="2400" b="1" dirty="0"/>
              <a:t>classification </a:t>
            </a:r>
            <a:r>
              <a:rPr lang="en-US" sz="2400" dirty="0"/>
              <a:t>(predict class): </a:t>
            </a:r>
          </a:p>
          <a:p>
            <a:pPr lvl="2"/>
            <a:r>
              <a:rPr lang="en-US" sz="2000" dirty="0"/>
              <a:t>Take the majority class of those K records</a:t>
            </a:r>
          </a:p>
          <a:p>
            <a:pPr lvl="1"/>
            <a:r>
              <a:rPr lang="en-US" sz="2400" dirty="0"/>
              <a:t>For </a:t>
            </a:r>
            <a:r>
              <a:rPr lang="en-US" sz="2400" b="1" dirty="0"/>
              <a:t>regression</a:t>
            </a:r>
            <a:r>
              <a:rPr lang="en-US" sz="2400" dirty="0"/>
              <a:t> (predict numerical value): </a:t>
            </a:r>
          </a:p>
          <a:p>
            <a:pPr lvl="2"/>
            <a:r>
              <a:rPr lang="en-US" sz="2000" dirty="0"/>
              <a:t>Take the average value of those K records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0ABB28-1D8F-324A-8C90-F2750DD48CF6}"/>
              </a:ext>
            </a:extLst>
          </p:cNvPr>
          <p:cNvSpPr/>
          <p:nvPr/>
        </p:nvSpPr>
        <p:spPr>
          <a:xfrm>
            <a:off x="7425651" y="1932655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0FF3F80-DA88-724D-A403-F1A9A5957971}"/>
              </a:ext>
            </a:extLst>
          </p:cNvPr>
          <p:cNvSpPr/>
          <p:nvPr/>
        </p:nvSpPr>
        <p:spPr>
          <a:xfrm>
            <a:off x="9335283" y="233424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2348D4-AFBE-6E42-81F9-71EE284A530A}"/>
              </a:ext>
            </a:extLst>
          </p:cNvPr>
          <p:cNvSpPr/>
          <p:nvPr/>
        </p:nvSpPr>
        <p:spPr>
          <a:xfrm>
            <a:off x="9321236" y="578470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8FDFD3-1F22-EF45-A247-6C959A1DF702}"/>
              </a:ext>
            </a:extLst>
          </p:cNvPr>
          <p:cNvSpPr/>
          <p:nvPr/>
        </p:nvSpPr>
        <p:spPr>
          <a:xfrm>
            <a:off x="7030725" y="365034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2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307F3FC-38D3-374B-A443-58D9488AAC69}"/>
              </a:ext>
            </a:extLst>
          </p:cNvPr>
          <p:cNvSpPr/>
          <p:nvPr/>
        </p:nvSpPr>
        <p:spPr>
          <a:xfrm>
            <a:off x="9709752" y="224610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E46385-BFB3-0F40-89B2-A9C35E2E5D42}"/>
              </a:ext>
            </a:extLst>
          </p:cNvPr>
          <p:cNvSpPr/>
          <p:nvPr/>
        </p:nvSpPr>
        <p:spPr>
          <a:xfrm>
            <a:off x="10693507" y="276805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B6B189-8321-6040-81B1-B2E9C8F458BB}"/>
              </a:ext>
            </a:extLst>
          </p:cNvPr>
          <p:cNvSpPr/>
          <p:nvPr/>
        </p:nvSpPr>
        <p:spPr>
          <a:xfrm>
            <a:off x="10523729" y="378009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37BA8A-5DF0-4B43-9132-4F02C2D570A0}"/>
              </a:ext>
            </a:extLst>
          </p:cNvPr>
          <p:cNvSpPr/>
          <p:nvPr/>
        </p:nvSpPr>
        <p:spPr>
          <a:xfrm>
            <a:off x="8818633" y="207077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24A334-54C7-5B41-AC5C-99EFC00A3237}"/>
              </a:ext>
            </a:extLst>
          </p:cNvPr>
          <p:cNvSpPr/>
          <p:nvPr/>
        </p:nvSpPr>
        <p:spPr>
          <a:xfrm>
            <a:off x="8882486" y="26770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AAF879-921C-FF49-B5A8-51B04F7A70FA}"/>
              </a:ext>
            </a:extLst>
          </p:cNvPr>
          <p:cNvSpPr/>
          <p:nvPr/>
        </p:nvSpPr>
        <p:spPr>
          <a:xfrm>
            <a:off x="10163417" y="349909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13DAFD-2A2D-6D4F-953E-03B7C881175C}"/>
              </a:ext>
            </a:extLst>
          </p:cNvPr>
          <p:cNvSpPr/>
          <p:nvPr/>
        </p:nvSpPr>
        <p:spPr>
          <a:xfrm>
            <a:off x="10765933" y="435411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DE10524-6060-0040-9692-FE19672B5D1D}"/>
              </a:ext>
            </a:extLst>
          </p:cNvPr>
          <p:cNvSpPr/>
          <p:nvPr/>
        </p:nvSpPr>
        <p:spPr>
          <a:xfrm>
            <a:off x="9845708" y="278815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0885A85A-8E6B-164F-A733-1AAF016DC410}"/>
              </a:ext>
            </a:extLst>
          </p:cNvPr>
          <p:cNvSpPr/>
          <p:nvPr/>
        </p:nvSpPr>
        <p:spPr>
          <a:xfrm>
            <a:off x="8185910" y="301238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16981B6D-2B28-5B4A-97E4-7A5BABCA6AEC}"/>
              </a:ext>
            </a:extLst>
          </p:cNvPr>
          <p:cNvSpPr/>
          <p:nvPr/>
        </p:nvSpPr>
        <p:spPr>
          <a:xfrm>
            <a:off x="7795142" y="355149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4AE0C770-D7D7-A841-ADB9-7AA45E9D74F6}"/>
              </a:ext>
            </a:extLst>
          </p:cNvPr>
          <p:cNvSpPr/>
          <p:nvPr/>
        </p:nvSpPr>
        <p:spPr>
          <a:xfrm>
            <a:off x="8766989" y="4029643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A294C753-FA65-2846-A34A-2BC82427FD1F}"/>
              </a:ext>
            </a:extLst>
          </p:cNvPr>
          <p:cNvSpPr/>
          <p:nvPr/>
        </p:nvSpPr>
        <p:spPr>
          <a:xfrm>
            <a:off x="7635122" y="4377848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2727F896-AE83-744E-9876-1D23AF09FA6A}"/>
              </a:ext>
            </a:extLst>
          </p:cNvPr>
          <p:cNvSpPr/>
          <p:nvPr/>
        </p:nvSpPr>
        <p:spPr>
          <a:xfrm>
            <a:off x="7841961" y="51923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17CBD920-BA7C-4A4E-A181-97B18ABF60A1}"/>
              </a:ext>
            </a:extLst>
          </p:cNvPr>
          <p:cNvSpPr/>
          <p:nvPr/>
        </p:nvSpPr>
        <p:spPr>
          <a:xfrm>
            <a:off x="8376877" y="436598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48D00A09-2A1F-524A-A1D5-48184BB2AD92}"/>
              </a:ext>
            </a:extLst>
          </p:cNvPr>
          <p:cNvSpPr/>
          <p:nvPr/>
        </p:nvSpPr>
        <p:spPr>
          <a:xfrm>
            <a:off x="9087177" y="4582716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6BB7A6F5-5A76-6049-AC73-7296AFF52BB2}"/>
              </a:ext>
            </a:extLst>
          </p:cNvPr>
          <p:cNvSpPr/>
          <p:nvPr/>
        </p:nvSpPr>
        <p:spPr>
          <a:xfrm>
            <a:off x="10142475" y="54209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66FA8938-552E-9A4F-9E17-C40413AB5D89}"/>
              </a:ext>
            </a:extLst>
          </p:cNvPr>
          <p:cNvSpPr/>
          <p:nvPr/>
        </p:nvSpPr>
        <p:spPr>
          <a:xfrm>
            <a:off x="9873569" y="4209915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10245D63-F144-1F42-B89A-ED1A76908DCA}"/>
              </a:ext>
            </a:extLst>
          </p:cNvPr>
          <p:cNvSpPr/>
          <p:nvPr/>
        </p:nvSpPr>
        <p:spPr>
          <a:xfrm>
            <a:off x="9324929" y="349755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EEAFDB-D8B8-FD45-9A06-79ED753D5F9E}"/>
              </a:ext>
            </a:extLst>
          </p:cNvPr>
          <p:cNvSpPr/>
          <p:nvPr/>
        </p:nvSpPr>
        <p:spPr>
          <a:xfrm>
            <a:off x="10193609" y="1932655"/>
            <a:ext cx="1072522" cy="62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E338FD-8AC3-264C-AEC5-B08BA2942754}"/>
              </a:ext>
            </a:extLst>
          </p:cNvPr>
          <p:cNvSpPr txBox="1"/>
          <p:nvPr/>
        </p:nvSpPr>
        <p:spPr>
          <a:xfrm>
            <a:off x="10185840" y="1953707"/>
            <a:ext cx="8741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1: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2: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79357F1-8292-6E45-BAE1-9C495A743385}"/>
              </a:ext>
            </a:extLst>
          </p:cNvPr>
          <p:cNvSpPr/>
          <p:nvPr/>
        </p:nvSpPr>
        <p:spPr>
          <a:xfrm>
            <a:off x="10852122" y="196630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C6903A6F-7676-784F-8CDF-190BE5C457B8}"/>
              </a:ext>
            </a:extLst>
          </p:cNvPr>
          <p:cNvSpPr/>
          <p:nvPr/>
        </p:nvSpPr>
        <p:spPr>
          <a:xfrm>
            <a:off x="10816304" y="2255807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7712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0AB41478-099B-5649-9B90-9DA4F0AB4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3738" y="1309688"/>
            <a:ext cx="10883900" cy="4600575"/>
          </a:xfrm>
        </p:spPr>
        <p:txBody>
          <a:bodyPr/>
          <a:lstStyle/>
          <a:p>
            <a:r>
              <a:rPr lang="en-US" sz="2800" dirty="0"/>
              <a:t>Assume a dataset:</a:t>
            </a:r>
          </a:p>
          <a:p>
            <a:pPr lvl="1"/>
            <a:r>
              <a:rPr lang="en-US" sz="2400" dirty="0"/>
              <a:t>Two classes:       and       </a:t>
            </a:r>
          </a:p>
          <a:p>
            <a:pPr lvl="1"/>
            <a:r>
              <a:rPr lang="en-US" sz="2400" dirty="0"/>
              <a:t>Two features X</a:t>
            </a:r>
            <a:r>
              <a:rPr lang="en-US" sz="2400" baseline="-25000" dirty="0"/>
              <a:t>1</a:t>
            </a:r>
            <a:r>
              <a:rPr lang="en-US" sz="2400" dirty="0"/>
              <a:t> and X</a:t>
            </a:r>
            <a:r>
              <a:rPr lang="en-US" sz="2400" baseline="-25000" dirty="0"/>
              <a:t>2</a:t>
            </a:r>
            <a:r>
              <a:rPr lang="en-US" sz="2400" dirty="0"/>
              <a:t>  </a:t>
            </a:r>
          </a:p>
          <a:p>
            <a:r>
              <a:rPr lang="en-US" sz="2800" dirty="0"/>
              <a:t>K Nearest Neighbor Model:</a:t>
            </a:r>
          </a:p>
          <a:p>
            <a:pPr lvl="1"/>
            <a:r>
              <a:rPr lang="en-US" sz="2400" dirty="0"/>
              <a:t>K=3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7CCC4-0DF4-2340-8B2D-7687EC7C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 (KNN) Classifier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9E821E-DFD8-3547-9AF0-FE0ADAE5C372}"/>
              </a:ext>
            </a:extLst>
          </p:cNvPr>
          <p:cNvSpPr/>
          <p:nvPr/>
        </p:nvSpPr>
        <p:spPr>
          <a:xfrm>
            <a:off x="7425651" y="1932655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C60A7B-D459-5342-8F73-55AF1919CE29}"/>
              </a:ext>
            </a:extLst>
          </p:cNvPr>
          <p:cNvSpPr/>
          <p:nvPr/>
        </p:nvSpPr>
        <p:spPr>
          <a:xfrm>
            <a:off x="9335283" y="233424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408D57-ADEA-C047-9D02-4A3B659E414C}"/>
              </a:ext>
            </a:extLst>
          </p:cNvPr>
          <p:cNvSpPr/>
          <p:nvPr/>
        </p:nvSpPr>
        <p:spPr>
          <a:xfrm>
            <a:off x="9321236" y="578470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1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5325DC-10F4-3449-8ABE-2523C6BBFB9D}"/>
              </a:ext>
            </a:extLst>
          </p:cNvPr>
          <p:cNvSpPr/>
          <p:nvPr/>
        </p:nvSpPr>
        <p:spPr>
          <a:xfrm>
            <a:off x="7030725" y="365034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2</a:t>
            </a:r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6C4B264-E1E8-9246-8F79-F42828536146}"/>
              </a:ext>
            </a:extLst>
          </p:cNvPr>
          <p:cNvSpPr/>
          <p:nvPr/>
        </p:nvSpPr>
        <p:spPr>
          <a:xfrm>
            <a:off x="9709752" y="224610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7D91DBB-A18D-9B47-86DC-F1DB079EF11B}"/>
              </a:ext>
            </a:extLst>
          </p:cNvPr>
          <p:cNvSpPr/>
          <p:nvPr/>
        </p:nvSpPr>
        <p:spPr>
          <a:xfrm>
            <a:off x="10693507" y="276805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0E27FC0-79C3-1A40-9E72-F50D11F6D8D2}"/>
              </a:ext>
            </a:extLst>
          </p:cNvPr>
          <p:cNvSpPr/>
          <p:nvPr/>
        </p:nvSpPr>
        <p:spPr>
          <a:xfrm>
            <a:off x="10523729" y="378009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849448C-C7FB-3D42-B467-B4F0B987AEE9}"/>
              </a:ext>
            </a:extLst>
          </p:cNvPr>
          <p:cNvSpPr/>
          <p:nvPr/>
        </p:nvSpPr>
        <p:spPr>
          <a:xfrm>
            <a:off x="8818633" y="207077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3F8DDC4-7DCB-BF49-B5E2-ACB4EA19D8D1}"/>
              </a:ext>
            </a:extLst>
          </p:cNvPr>
          <p:cNvSpPr/>
          <p:nvPr/>
        </p:nvSpPr>
        <p:spPr>
          <a:xfrm>
            <a:off x="8882486" y="26770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7987FF0-7811-AD47-83F2-FEEFB98D41CC}"/>
              </a:ext>
            </a:extLst>
          </p:cNvPr>
          <p:cNvSpPr/>
          <p:nvPr/>
        </p:nvSpPr>
        <p:spPr>
          <a:xfrm>
            <a:off x="10163417" y="349909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D953E1-BE2C-5A49-90EE-9A2EEB66B98F}"/>
              </a:ext>
            </a:extLst>
          </p:cNvPr>
          <p:cNvSpPr/>
          <p:nvPr/>
        </p:nvSpPr>
        <p:spPr>
          <a:xfrm>
            <a:off x="10765933" y="435411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D554EE-5EE7-5943-8529-A8DF18A3FE01}"/>
              </a:ext>
            </a:extLst>
          </p:cNvPr>
          <p:cNvSpPr/>
          <p:nvPr/>
        </p:nvSpPr>
        <p:spPr>
          <a:xfrm>
            <a:off x="9845708" y="278815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676AFC3D-C9B5-8A4D-B963-26776AD23B62}"/>
              </a:ext>
            </a:extLst>
          </p:cNvPr>
          <p:cNvSpPr/>
          <p:nvPr/>
        </p:nvSpPr>
        <p:spPr>
          <a:xfrm>
            <a:off x="8185910" y="301238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607FA7C2-4ECA-DB48-9330-653520913B8C}"/>
              </a:ext>
            </a:extLst>
          </p:cNvPr>
          <p:cNvSpPr/>
          <p:nvPr/>
        </p:nvSpPr>
        <p:spPr>
          <a:xfrm>
            <a:off x="7795142" y="355149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0AF9C634-D318-154B-A02B-CB1B8FC5DE86}"/>
              </a:ext>
            </a:extLst>
          </p:cNvPr>
          <p:cNvSpPr/>
          <p:nvPr/>
        </p:nvSpPr>
        <p:spPr>
          <a:xfrm>
            <a:off x="8766989" y="4029643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F05BD6A2-1D90-F84F-A21D-354513D627A4}"/>
              </a:ext>
            </a:extLst>
          </p:cNvPr>
          <p:cNvSpPr/>
          <p:nvPr/>
        </p:nvSpPr>
        <p:spPr>
          <a:xfrm>
            <a:off x="7635122" y="4377848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8ABAC840-DE86-EA44-9A2C-A2AFFC182926}"/>
              </a:ext>
            </a:extLst>
          </p:cNvPr>
          <p:cNvSpPr/>
          <p:nvPr/>
        </p:nvSpPr>
        <p:spPr>
          <a:xfrm>
            <a:off x="7841961" y="51923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1DF72E3F-7A84-724C-86A3-03F7792D99B2}"/>
              </a:ext>
            </a:extLst>
          </p:cNvPr>
          <p:cNvSpPr/>
          <p:nvPr/>
        </p:nvSpPr>
        <p:spPr>
          <a:xfrm>
            <a:off x="8376877" y="436598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CC8DA742-2B0B-894F-B1BB-28FE3255EFEC}"/>
              </a:ext>
            </a:extLst>
          </p:cNvPr>
          <p:cNvSpPr/>
          <p:nvPr/>
        </p:nvSpPr>
        <p:spPr>
          <a:xfrm>
            <a:off x="9087177" y="4582716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520EDD81-DA43-2740-B2D4-E5607A129C7A}"/>
              </a:ext>
            </a:extLst>
          </p:cNvPr>
          <p:cNvSpPr/>
          <p:nvPr/>
        </p:nvSpPr>
        <p:spPr>
          <a:xfrm>
            <a:off x="10142475" y="54209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0F608584-2208-2C4D-8B74-21B09C005B6D}"/>
              </a:ext>
            </a:extLst>
          </p:cNvPr>
          <p:cNvSpPr/>
          <p:nvPr/>
        </p:nvSpPr>
        <p:spPr>
          <a:xfrm>
            <a:off x="9873569" y="4209915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36BBCC04-CC6F-914D-9E4E-6DC0C1573CD3}"/>
              </a:ext>
            </a:extLst>
          </p:cNvPr>
          <p:cNvSpPr/>
          <p:nvPr/>
        </p:nvSpPr>
        <p:spPr>
          <a:xfrm>
            <a:off x="9324929" y="349755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2B9D9A8-B4E7-C24C-8FDB-27CBC0CE80EC}"/>
              </a:ext>
            </a:extLst>
          </p:cNvPr>
          <p:cNvSpPr/>
          <p:nvPr/>
        </p:nvSpPr>
        <p:spPr>
          <a:xfrm>
            <a:off x="10193609" y="1932655"/>
            <a:ext cx="1072522" cy="62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9ED652-93B8-9B45-8C5B-FE5B36C0D781}"/>
              </a:ext>
            </a:extLst>
          </p:cNvPr>
          <p:cNvSpPr txBox="1"/>
          <p:nvPr/>
        </p:nvSpPr>
        <p:spPr>
          <a:xfrm>
            <a:off x="10185840" y="1953707"/>
            <a:ext cx="8741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1: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2: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42DB0E9-7B8B-4647-A9B1-A64552D141D6}"/>
              </a:ext>
            </a:extLst>
          </p:cNvPr>
          <p:cNvSpPr/>
          <p:nvPr/>
        </p:nvSpPr>
        <p:spPr>
          <a:xfrm>
            <a:off x="10852122" y="196630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86127747-804F-A547-9B38-00BEA7237ED5}"/>
              </a:ext>
            </a:extLst>
          </p:cNvPr>
          <p:cNvSpPr/>
          <p:nvPr/>
        </p:nvSpPr>
        <p:spPr>
          <a:xfrm>
            <a:off x="10816304" y="2255807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8458BC0-E70D-2F4C-BC78-E1588A409AB9}"/>
              </a:ext>
            </a:extLst>
          </p:cNvPr>
          <p:cNvSpPr/>
          <p:nvPr/>
        </p:nvSpPr>
        <p:spPr>
          <a:xfrm>
            <a:off x="3246676" y="195174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E8E28B70-5DFD-C04D-9EC3-58E08D48AEE4}"/>
              </a:ext>
            </a:extLst>
          </p:cNvPr>
          <p:cNvSpPr/>
          <p:nvPr/>
        </p:nvSpPr>
        <p:spPr>
          <a:xfrm>
            <a:off x="4330826" y="1951744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81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500605"/>
            <a:ext cx="10883004" cy="4599628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Some programs are difficult or impossible to write explicitly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We may not know how (task </a:t>
            </a:r>
            <a:r>
              <a:rPr lang="en-US" sz="2800" b="1" dirty="0"/>
              <a:t>too complex</a:t>
            </a:r>
            <a:r>
              <a:rPr lang="en-US" sz="2800" dirty="0"/>
              <a:t>), e.g., face recognition</a:t>
            </a:r>
          </a:p>
          <a:p>
            <a:pPr lvl="1">
              <a:lnSpc>
                <a:spcPct val="110000"/>
              </a:lnSpc>
            </a:pPr>
            <a:r>
              <a:rPr lang="en-US" sz="2800" b="1" dirty="0"/>
              <a:t>Too much relevant data</a:t>
            </a:r>
            <a:r>
              <a:rPr lang="en-US" sz="2800" dirty="0"/>
              <a:t>, e.g., stock market prediction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Relevant information may only become available </a:t>
            </a:r>
            <a:r>
              <a:rPr lang="en-US" sz="2800" b="1" dirty="0"/>
              <a:t>dynamically</a:t>
            </a:r>
            <a:r>
              <a:rPr lang="en-US" sz="2800" dirty="0"/>
              <a:t>, e.g., a recommendation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476982-00AC-274A-850B-C0A54830612B}"/>
              </a:ext>
            </a:extLst>
          </p:cNvPr>
          <p:cNvSpPr/>
          <p:nvPr/>
        </p:nvSpPr>
        <p:spPr>
          <a:xfrm>
            <a:off x="6024852" y="4815285"/>
            <a:ext cx="4244031" cy="753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000" dirty="0"/>
              <a:t>Humans handle this by improving based on experience (</a:t>
            </a:r>
            <a:r>
              <a:rPr lang="en-US" sz="2000" b="1" dirty="0"/>
              <a:t>data</a:t>
            </a:r>
            <a:r>
              <a:rPr lang="en-US" sz="20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82E74-0448-2A46-A15F-93B6A090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818" y="4474633"/>
            <a:ext cx="1409700" cy="1435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DABB5-77DB-9C48-BCAC-B29A94A59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95" y="4590314"/>
            <a:ext cx="1010376" cy="988725"/>
          </a:xfrm>
          <a:prstGeom prst="rect">
            <a:avLst/>
          </a:prstGeom>
        </p:spPr>
      </p:pic>
      <p:pic>
        <p:nvPicPr>
          <p:cNvPr id="10" name="Picture 8" descr="Image result for stock market prediction free image&quot;">
            <a:extLst>
              <a:ext uri="{FF2B5EF4-FFF2-40B4-BE49-F238E27FC236}">
                <a16:creationId xmlns:a16="http://schemas.microsoft.com/office/drawing/2014/main" id="{A766E904-E783-5E49-A3A0-854D7B4B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252" y="4587105"/>
            <a:ext cx="1835869" cy="98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932A64-C8EB-964A-8283-44D288AD4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909" y="4609897"/>
            <a:ext cx="1371246" cy="9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69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CCC4-0DF4-2340-8B2D-7687EC7C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 (KNN) Classifier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F3EE86A4-30BB-0B4F-9085-BA48516E51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Assume a dataset:</a:t>
            </a:r>
          </a:p>
          <a:p>
            <a:pPr lvl="1"/>
            <a:r>
              <a:rPr lang="en-US" sz="2400" dirty="0"/>
              <a:t>Two classes:       and       </a:t>
            </a:r>
          </a:p>
          <a:p>
            <a:pPr lvl="1"/>
            <a:r>
              <a:rPr lang="en-US" sz="2400" dirty="0"/>
              <a:t>Two features X</a:t>
            </a:r>
            <a:r>
              <a:rPr lang="en-US" sz="2400" baseline="-25000" dirty="0"/>
              <a:t>1</a:t>
            </a:r>
            <a:r>
              <a:rPr lang="en-US" sz="2400" dirty="0"/>
              <a:t> and X</a:t>
            </a:r>
            <a:r>
              <a:rPr lang="en-US" sz="2400" baseline="-25000" dirty="0"/>
              <a:t>2</a:t>
            </a:r>
            <a:r>
              <a:rPr lang="en-US" sz="2400" dirty="0"/>
              <a:t>  </a:t>
            </a:r>
          </a:p>
          <a:p>
            <a:r>
              <a:rPr lang="en-US" sz="2800" dirty="0"/>
              <a:t>K Nearest Neighbor Model:</a:t>
            </a:r>
          </a:p>
          <a:p>
            <a:pPr lvl="1"/>
            <a:r>
              <a:rPr lang="en-US" sz="2400" dirty="0"/>
              <a:t>K=3</a:t>
            </a:r>
          </a:p>
          <a:p>
            <a:r>
              <a:rPr lang="en-US" sz="2800" dirty="0"/>
              <a:t>What class does      belong?</a:t>
            </a:r>
          </a:p>
          <a:p>
            <a:pPr lvl="1"/>
            <a:endParaRPr lang="en-US" sz="20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0BBED63-DE28-B44C-A05E-A29CD526D8C3}"/>
              </a:ext>
            </a:extLst>
          </p:cNvPr>
          <p:cNvSpPr/>
          <p:nvPr/>
        </p:nvSpPr>
        <p:spPr>
          <a:xfrm>
            <a:off x="3246676" y="195174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17E6293B-3290-B94D-9A78-5431046985E4}"/>
              </a:ext>
            </a:extLst>
          </p:cNvPr>
          <p:cNvSpPr/>
          <p:nvPr/>
        </p:nvSpPr>
        <p:spPr>
          <a:xfrm>
            <a:off x="4330826" y="1951744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842CB3E-A7AD-2349-A17C-0BFD76EB8667}"/>
              </a:ext>
            </a:extLst>
          </p:cNvPr>
          <p:cNvSpPr/>
          <p:nvPr/>
        </p:nvSpPr>
        <p:spPr>
          <a:xfrm>
            <a:off x="3672182" y="3930221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6EEB305-BA2A-6840-84F1-48867B3A777D}"/>
              </a:ext>
            </a:extLst>
          </p:cNvPr>
          <p:cNvSpPr/>
          <p:nvPr/>
        </p:nvSpPr>
        <p:spPr>
          <a:xfrm>
            <a:off x="7425651" y="1932655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DEFC3F1-4BDC-4847-87E8-541513DB1932}"/>
              </a:ext>
            </a:extLst>
          </p:cNvPr>
          <p:cNvSpPr/>
          <p:nvPr/>
        </p:nvSpPr>
        <p:spPr>
          <a:xfrm>
            <a:off x="9335283" y="233424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6611323-CD2B-6841-9764-1E49044966B2}"/>
              </a:ext>
            </a:extLst>
          </p:cNvPr>
          <p:cNvSpPr/>
          <p:nvPr/>
        </p:nvSpPr>
        <p:spPr>
          <a:xfrm>
            <a:off x="9321236" y="578470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1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65A211A-ECE1-FF4E-9170-C0785E1B21B9}"/>
              </a:ext>
            </a:extLst>
          </p:cNvPr>
          <p:cNvSpPr/>
          <p:nvPr/>
        </p:nvSpPr>
        <p:spPr>
          <a:xfrm>
            <a:off x="7030725" y="365034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2</a:t>
            </a:r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72FDB29-FC5F-CC4C-A97A-91E44BBDB95F}"/>
              </a:ext>
            </a:extLst>
          </p:cNvPr>
          <p:cNvSpPr/>
          <p:nvPr/>
        </p:nvSpPr>
        <p:spPr>
          <a:xfrm>
            <a:off x="9709752" y="224610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4FBC07E-394F-A64D-96C0-68EDA01D8CCE}"/>
              </a:ext>
            </a:extLst>
          </p:cNvPr>
          <p:cNvSpPr/>
          <p:nvPr/>
        </p:nvSpPr>
        <p:spPr>
          <a:xfrm>
            <a:off x="10693507" y="276805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546A843-32E0-FA42-AF2F-92C9B9258AAC}"/>
              </a:ext>
            </a:extLst>
          </p:cNvPr>
          <p:cNvSpPr/>
          <p:nvPr/>
        </p:nvSpPr>
        <p:spPr>
          <a:xfrm>
            <a:off x="10523729" y="378009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B79F03D-D8F4-B94F-AF3A-D3968F725C1D}"/>
              </a:ext>
            </a:extLst>
          </p:cNvPr>
          <p:cNvSpPr/>
          <p:nvPr/>
        </p:nvSpPr>
        <p:spPr>
          <a:xfrm>
            <a:off x="8818633" y="207077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13761BB-D8CA-D24E-B460-F265B55D082F}"/>
              </a:ext>
            </a:extLst>
          </p:cNvPr>
          <p:cNvSpPr/>
          <p:nvPr/>
        </p:nvSpPr>
        <p:spPr>
          <a:xfrm>
            <a:off x="8882486" y="26770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D32A09E-3849-EC4B-93DF-F1C2D46A7A3E}"/>
              </a:ext>
            </a:extLst>
          </p:cNvPr>
          <p:cNvSpPr/>
          <p:nvPr/>
        </p:nvSpPr>
        <p:spPr>
          <a:xfrm>
            <a:off x="10163417" y="349909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E8A38A1-AE25-F246-9706-60792FEE08FA}"/>
              </a:ext>
            </a:extLst>
          </p:cNvPr>
          <p:cNvSpPr/>
          <p:nvPr/>
        </p:nvSpPr>
        <p:spPr>
          <a:xfrm>
            <a:off x="10765933" y="435411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971EADE-2F7A-4743-8FB2-DB5774338E24}"/>
              </a:ext>
            </a:extLst>
          </p:cNvPr>
          <p:cNvSpPr/>
          <p:nvPr/>
        </p:nvSpPr>
        <p:spPr>
          <a:xfrm>
            <a:off x="9845708" y="278815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4C515671-83DC-294F-9757-72E18FE2F912}"/>
              </a:ext>
            </a:extLst>
          </p:cNvPr>
          <p:cNvSpPr/>
          <p:nvPr/>
        </p:nvSpPr>
        <p:spPr>
          <a:xfrm>
            <a:off x="8185910" y="301238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CC9636BA-C836-534E-B96C-CE8A120DD296}"/>
              </a:ext>
            </a:extLst>
          </p:cNvPr>
          <p:cNvSpPr/>
          <p:nvPr/>
        </p:nvSpPr>
        <p:spPr>
          <a:xfrm>
            <a:off x="7795142" y="355149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C21AE7E3-111A-394F-BDAC-396366F7196F}"/>
              </a:ext>
            </a:extLst>
          </p:cNvPr>
          <p:cNvSpPr/>
          <p:nvPr/>
        </p:nvSpPr>
        <p:spPr>
          <a:xfrm>
            <a:off x="8766989" y="4029643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3ABE25EF-37AF-EB47-807B-565B4B2C2E84}"/>
              </a:ext>
            </a:extLst>
          </p:cNvPr>
          <p:cNvSpPr/>
          <p:nvPr/>
        </p:nvSpPr>
        <p:spPr>
          <a:xfrm>
            <a:off x="7635122" y="4377848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2E281546-3A85-3E45-9E43-5F1D958CC0FB}"/>
              </a:ext>
            </a:extLst>
          </p:cNvPr>
          <p:cNvSpPr/>
          <p:nvPr/>
        </p:nvSpPr>
        <p:spPr>
          <a:xfrm>
            <a:off x="7841961" y="51923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7FC04566-30EB-A94D-999C-05866E8CE126}"/>
              </a:ext>
            </a:extLst>
          </p:cNvPr>
          <p:cNvSpPr/>
          <p:nvPr/>
        </p:nvSpPr>
        <p:spPr>
          <a:xfrm>
            <a:off x="8376877" y="436598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0ACF64D0-4C50-FA46-A264-3741D1702702}"/>
              </a:ext>
            </a:extLst>
          </p:cNvPr>
          <p:cNvSpPr/>
          <p:nvPr/>
        </p:nvSpPr>
        <p:spPr>
          <a:xfrm>
            <a:off x="9087177" y="4582716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EF9ED372-9FB8-3740-B710-1C901886FC2A}"/>
              </a:ext>
            </a:extLst>
          </p:cNvPr>
          <p:cNvSpPr/>
          <p:nvPr/>
        </p:nvSpPr>
        <p:spPr>
          <a:xfrm>
            <a:off x="10142475" y="54209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FBC72F9A-5A33-B247-930B-F4582A99346B}"/>
              </a:ext>
            </a:extLst>
          </p:cNvPr>
          <p:cNvSpPr/>
          <p:nvPr/>
        </p:nvSpPr>
        <p:spPr>
          <a:xfrm>
            <a:off x="9873569" y="4209915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933F58C1-1378-334E-BF5B-6F4982AD0456}"/>
              </a:ext>
            </a:extLst>
          </p:cNvPr>
          <p:cNvSpPr/>
          <p:nvPr/>
        </p:nvSpPr>
        <p:spPr>
          <a:xfrm>
            <a:off x="9324929" y="349755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CEF878-489D-174D-B259-5F17B98D61D2}"/>
              </a:ext>
            </a:extLst>
          </p:cNvPr>
          <p:cNvSpPr/>
          <p:nvPr/>
        </p:nvSpPr>
        <p:spPr>
          <a:xfrm>
            <a:off x="10193609" y="1932655"/>
            <a:ext cx="1072522" cy="62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2BDE012-7B93-E447-B96D-26BC647B9C1C}"/>
              </a:ext>
            </a:extLst>
          </p:cNvPr>
          <p:cNvSpPr txBox="1"/>
          <p:nvPr/>
        </p:nvSpPr>
        <p:spPr>
          <a:xfrm>
            <a:off x="10185840" y="1953707"/>
            <a:ext cx="8741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1: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2: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8C54FDF-574E-914E-A5E7-18FF92411164}"/>
              </a:ext>
            </a:extLst>
          </p:cNvPr>
          <p:cNvSpPr/>
          <p:nvPr/>
        </p:nvSpPr>
        <p:spPr>
          <a:xfrm>
            <a:off x="10852122" y="196630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7343D794-06B8-804F-BD6D-209FE8176FCC}"/>
              </a:ext>
            </a:extLst>
          </p:cNvPr>
          <p:cNvSpPr/>
          <p:nvPr/>
        </p:nvSpPr>
        <p:spPr>
          <a:xfrm>
            <a:off x="10816304" y="2255807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B633F6C-008D-1B45-8888-7795A01DCFF5}"/>
              </a:ext>
            </a:extLst>
          </p:cNvPr>
          <p:cNvSpPr/>
          <p:nvPr/>
        </p:nvSpPr>
        <p:spPr>
          <a:xfrm>
            <a:off x="9680630" y="3832611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07897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CCC4-0DF4-2340-8B2D-7687EC7C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 (KNN) Classifier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893A1-FFEF-5A4F-93A0-0CD3BE5BB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08" y="1310105"/>
            <a:ext cx="10883004" cy="4599628"/>
          </a:xfrm>
        </p:spPr>
        <p:txBody>
          <a:bodyPr/>
          <a:lstStyle/>
          <a:p>
            <a:r>
              <a:rPr lang="en-US" sz="2800" dirty="0"/>
              <a:t>Assume a dataset:</a:t>
            </a:r>
          </a:p>
          <a:p>
            <a:pPr lvl="1"/>
            <a:r>
              <a:rPr lang="en-US" sz="2400" dirty="0"/>
              <a:t>Two classes:       and       </a:t>
            </a:r>
          </a:p>
          <a:p>
            <a:pPr lvl="1"/>
            <a:r>
              <a:rPr lang="en-US" sz="2400" dirty="0"/>
              <a:t>Two features X</a:t>
            </a:r>
            <a:r>
              <a:rPr lang="en-US" sz="2400" baseline="-25000" dirty="0"/>
              <a:t>1</a:t>
            </a:r>
            <a:r>
              <a:rPr lang="en-US" sz="2400" dirty="0"/>
              <a:t> and X</a:t>
            </a:r>
            <a:r>
              <a:rPr lang="en-US" sz="2400" baseline="-25000" dirty="0"/>
              <a:t>2</a:t>
            </a:r>
            <a:r>
              <a:rPr lang="en-US" sz="2400" dirty="0"/>
              <a:t>  </a:t>
            </a:r>
          </a:p>
          <a:p>
            <a:r>
              <a:rPr lang="en-US" sz="2800" dirty="0"/>
              <a:t>K Nearest Neighbor Model:</a:t>
            </a:r>
          </a:p>
          <a:p>
            <a:pPr lvl="1"/>
            <a:r>
              <a:rPr lang="en-US" sz="2400" dirty="0"/>
              <a:t>K=3</a:t>
            </a:r>
          </a:p>
          <a:p>
            <a:r>
              <a:rPr lang="en-US" sz="2800" dirty="0"/>
              <a:t>What class does      belong?</a:t>
            </a:r>
          </a:p>
          <a:p>
            <a:pPr lvl="1"/>
            <a:r>
              <a:rPr lang="en-US" sz="2400" dirty="0"/>
              <a:t>Look at the closest K points</a:t>
            </a:r>
          </a:p>
          <a:p>
            <a:pPr lvl="1"/>
            <a:r>
              <a:rPr lang="en-US" sz="2400" dirty="0"/>
              <a:t>Pick the majority class: </a:t>
            </a:r>
          </a:p>
          <a:p>
            <a:pPr lvl="1"/>
            <a:endParaRPr lang="en-US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B1DC62-00D7-374C-9C18-DF23AC67482A}"/>
              </a:ext>
            </a:extLst>
          </p:cNvPr>
          <p:cNvSpPr/>
          <p:nvPr/>
        </p:nvSpPr>
        <p:spPr>
          <a:xfrm>
            <a:off x="3246676" y="195174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A7624B1-C1BF-B049-8D38-50F54FBB858D}"/>
              </a:ext>
            </a:extLst>
          </p:cNvPr>
          <p:cNvSpPr/>
          <p:nvPr/>
        </p:nvSpPr>
        <p:spPr>
          <a:xfrm>
            <a:off x="4330826" y="1951744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9C08307-CEA9-8D4C-9102-E9552F1A8E69}"/>
                  </a:ext>
                </a:extLst>
              </p14:cNvPr>
              <p14:cNvContentPartPr/>
              <p14:nvPr/>
            </p14:nvContentPartPr>
            <p14:xfrm>
              <a:off x="-644515" y="2180344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9C08307-CEA9-8D4C-9102-E9552F1A8E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53515" y="217170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riangle 33">
            <a:extLst>
              <a:ext uri="{FF2B5EF4-FFF2-40B4-BE49-F238E27FC236}">
                <a16:creationId xmlns:a16="http://schemas.microsoft.com/office/drawing/2014/main" id="{779E8A76-9744-944E-BCFA-58136CA0D934}"/>
              </a:ext>
            </a:extLst>
          </p:cNvPr>
          <p:cNvSpPr/>
          <p:nvPr/>
        </p:nvSpPr>
        <p:spPr>
          <a:xfrm>
            <a:off x="4650866" y="4881283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E0AD789-FBE8-A141-B1D9-B5BA62489A90}"/>
              </a:ext>
            </a:extLst>
          </p:cNvPr>
          <p:cNvSpPr/>
          <p:nvPr/>
        </p:nvSpPr>
        <p:spPr>
          <a:xfrm>
            <a:off x="3672182" y="3930221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BC9A78F-8945-4A4C-B2FF-1E31363FEFB7}"/>
              </a:ext>
            </a:extLst>
          </p:cNvPr>
          <p:cNvSpPr/>
          <p:nvPr/>
        </p:nvSpPr>
        <p:spPr>
          <a:xfrm>
            <a:off x="7425651" y="1932655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BB033B6-D635-2B4B-961E-45DDCD7471A7}"/>
              </a:ext>
            </a:extLst>
          </p:cNvPr>
          <p:cNvSpPr/>
          <p:nvPr/>
        </p:nvSpPr>
        <p:spPr>
          <a:xfrm>
            <a:off x="9335283" y="233424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70E4847-D569-1344-BCBF-1AE8C2C04FD7}"/>
              </a:ext>
            </a:extLst>
          </p:cNvPr>
          <p:cNvSpPr/>
          <p:nvPr/>
        </p:nvSpPr>
        <p:spPr>
          <a:xfrm>
            <a:off x="9321236" y="578470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1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92DD9B-E02D-8B41-B4B9-0E6505A6590D}"/>
              </a:ext>
            </a:extLst>
          </p:cNvPr>
          <p:cNvSpPr/>
          <p:nvPr/>
        </p:nvSpPr>
        <p:spPr>
          <a:xfrm>
            <a:off x="7030725" y="3650340"/>
            <a:ext cx="359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2</a:t>
            </a:r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D0C630A-9D35-2A4E-B3C8-13CF87AED658}"/>
              </a:ext>
            </a:extLst>
          </p:cNvPr>
          <p:cNvSpPr/>
          <p:nvPr/>
        </p:nvSpPr>
        <p:spPr>
          <a:xfrm>
            <a:off x="9709752" y="224610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F0B9C4C-1FCF-FE44-8C85-502A0A2D6844}"/>
              </a:ext>
            </a:extLst>
          </p:cNvPr>
          <p:cNvSpPr/>
          <p:nvPr/>
        </p:nvSpPr>
        <p:spPr>
          <a:xfrm>
            <a:off x="10693507" y="276805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C3BB4C9-7FA1-2D45-A56A-B6AF4668EB0D}"/>
              </a:ext>
            </a:extLst>
          </p:cNvPr>
          <p:cNvSpPr/>
          <p:nvPr/>
        </p:nvSpPr>
        <p:spPr>
          <a:xfrm>
            <a:off x="10523729" y="378009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6016727-4E88-CA4A-B16E-4354C66C93AD}"/>
              </a:ext>
            </a:extLst>
          </p:cNvPr>
          <p:cNvSpPr/>
          <p:nvPr/>
        </p:nvSpPr>
        <p:spPr>
          <a:xfrm>
            <a:off x="8818633" y="207077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BDB8A7F-5F71-8343-805C-230EF934D6D3}"/>
              </a:ext>
            </a:extLst>
          </p:cNvPr>
          <p:cNvSpPr/>
          <p:nvPr/>
        </p:nvSpPr>
        <p:spPr>
          <a:xfrm>
            <a:off x="8882486" y="26770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BF4D608-DF63-C442-A033-B3CDCB4D739F}"/>
              </a:ext>
            </a:extLst>
          </p:cNvPr>
          <p:cNvSpPr/>
          <p:nvPr/>
        </p:nvSpPr>
        <p:spPr>
          <a:xfrm>
            <a:off x="10163417" y="349909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B0EB720-6D8E-3C47-9C48-974D59226A70}"/>
              </a:ext>
            </a:extLst>
          </p:cNvPr>
          <p:cNvSpPr/>
          <p:nvPr/>
        </p:nvSpPr>
        <p:spPr>
          <a:xfrm>
            <a:off x="10765933" y="435411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B397FA1-4CAD-C84B-AFB6-672681FF144F}"/>
              </a:ext>
            </a:extLst>
          </p:cNvPr>
          <p:cNvSpPr/>
          <p:nvPr/>
        </p:nvSpPr>
        <p:spPr>
          <a:xfrm>
            <a:off x="9845708" y="278815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8D3E9FD3-8337-CC44-ACB5-CEC395A8190B}"/>
              </a:ext>
            </a:extLst>
          </p:cNvPr>
          <p:cNvSpPr/>
          <p:nvPr/>
        </p:nvSpPr>
        <p:spPr>
          <a:xfrm>
            <a:off x="8185910" y="301238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EFDB598C-F63E-A144-AFF0-04B473E8C015}"/>
              </a:ext>
            </a:extLst>
          </p:cNvPr>
          <p:cNvSpPr/>
          <p:nvPr/>
        </p:nvSpPr>
        <p:spPr>
          <a:xfrm>
            <a:off x="7795142" y="3551499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88B74469-FFB4-8C4E-8131-A8E700EDC3A4}"/>
              </a:ext>
            </a:extLst>
          </p:cNvPr>
          <p:cNvSpPr/>
          <p:nvPr/>
        </p:nvSpPr>
        <p:spPr>
          <a:xfrm>
            <a:off x="8766989" y="4029643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A2DFAF90-5256-8D4E-9122-48BA106F62A9}"/>
              </a:ext>
            </a:extLst>
          </p:cNvPr>
          <p:cNvSpPr/>
          <p:nvPr/>
        </p:nvSpPr>
        <p:spPr>
          <a:xfrm>
            <a:off x="7635122" y="4377848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0574EEF3-B6C1-164B-9816-43212ACE2591}"/>
              </a:ext>
            </a:extLst>
          </p:cNvPr>
          <p:cNvSpPr/>
          <p:nvPr/>
        </p:nvSpPr>
        <p:spPr>
          <a:xfrm>
            <a:off x="7841961" y="51923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8595E35A-BC1E-B541-9C44-E68729AC5AD5}"/>
              </a:ext>
            </a:extLst>
          </p:cNvPr>
          <p:cNvSpPr/>
          <p:nvPr/>
        </p:nvSpPr>
        <p:spPr>
          <a:xfrm>
            <a:off x="8376877" y="436598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6CD7BEE4-9E04-504B-B6EC-F57ECBA53F8E}"/>
              </a:ext>
            </a:extLst>
          </p:cNvPr>
          <p:cNvSpPr/>
          <p:nvPr/>
        </p:nvSpPr>
        <p:spPr>
          <a:xfrm>
            <a:off x="9087177" y="4582716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8A30F13F-8832-074D-95BB-F62C7D3F0986}"/>
              </a:ext>
            </a:extLst>
          </p:cNvPr>
          <p:cNvSpPr/>
          <p:nvPr/>
        </p:nvSpPr>
        <p:spPr>
          <a:xfrm>
            <a:off x="10142475" y="5420931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8B3989E6-DD01-F44F-91F8-7832DC7BB200}"/>
              </a:ext>
            </a:extLst>
          </p:cNvPr>
          <p:cNvSpPr/>
          <p:nvPr/>
        </p:nvSpPr>
        <p:spPr>
          <a:xfrm>
            <a:off x="9873569" y="4209915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CB7BABC8-FC70-3547-96F2-CAF52681C44D}"/>
              </a:ext>
            </a:extLst>
          </p:cNvPr>
          <p:cNvSpPr/>
          <p:nvPr/>
        </p:nvSpPr>
        <p:spPr>
          <a:xfrm>
            <a:off x="9324929" y="3497552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A32A09-333E-3D40-B738-D54D81AE8FB2}"/>
              </a:ext>
            </a:extLst>
          </p:cNvPr>
          <p:cNvSpPr/>
          <p:nvPr/>
        </p:nvSpPr>
        <p:spPr>
          <a:xfrm>
            <a:off x="10193609" y="1932655"/>
            <a:ext cx="1072522" cy="62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57CDBF5-0E7C-234A-B1F1-7F23026F2D78}"/>
              </a:ext>
            </a:extLst>
          </p:cNvPr>
          <p:cNvSpPr txBox="1"/>
          <p:nvPr/>
        </p:nvSpPr>
        <p:spPr>
          <a:xfrm>
            <a:off x="10185840" y="1953707"/>
            <a:ext cx="8741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1: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Class 2: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4087B00-A4DF-1A43-A006-5046C843F549}"/>
              </a:ext>
            </a:extLst>
          </p:cNvPr>
          <p:cNvSpPr/>
          <p:nvPr/>
        </p:nvSpPr>
        <p:spPr>
          <a:xfrm>
            <a:off x="10852122" y="196630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88320C25-F105-0942-AD53-609E8E792D55}"/>
              </a:ext>
            </a:extLst>
          </p:cNvPr>
          <p:cNvSpPr/>
          <p:nvPr/>
        </p:nvSpPr>
        <p:spPr>
          <a:xfrm>
            <a:off x="10816304" y="2255807"/>
            <a:ext cx="320040" cy="22860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6DAB1DF-8813-9648-A707-AA7EC4B0924D}"/>
              </a:ext>
            </a:extLst>
          </p:cNvPr>
          <p:cNvSpPr/>
          <p:nvPr/>
        </p:nvSpPr>
        <p:spPr>
          <a:xfrm>
            <a:off x="9680630" y="3832611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61CBEEA-5093-E246-A81B-B056B1870C33}"/>
                  </a:ext>
                </a:extLst>
              </p14:cNvPr>
              <p14:cNvContentPartPr/>
              <p14:nvPr/>
            </p14:nvContentPartPr>
            <p14:xfrm>
              <a:off x="9247197" y="3286342"/>
              <a:ext cx="1276920" cy="13082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61CBEEA-5093-E246-A81B-B056B1870C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38197" y="3277342"/>
                <a:ext cx="1294560" cy="132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61508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CCC4-0DF4-2340-8B2D-7687EC7C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 (KNN)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A893A1-FFEF-5A4F-93A0-0CD3BE5BB29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sz="2800" b="1" dirty="0"/>
                  <a:t>Scaling: </a:t>
                </a:r>
                <a:r>
                  <a:rPr lang="en-US" sz="2800" dirty="0"/>
                  <a:t>We should scale our features to values between 0-1. Otherwise, the model can rely on the features with large spreads. </a:t>
                </a:r>
              </a:p>
              <a:p>
                <a:r>
                  <a:rPr lang="en-US" sz="2800" b="1" dirty="0"/>
                  <a:t>K value: </a:t>
                </a:r>
                <a:r>
                  <a:rPr lang="en-US" sz="2800" dirty="0"/>
                  <a:t>We need to try and select an appropriate K number. We can use a validation set or apply cross-validation for this.</a:t>
                </a:r>
              </a:p>
              <a:p>
                <a:r>
                  <a:rPr lang="en-US" sz="2800" b="1" dirty="0"/>
                  <a:t>Curse of dimensionality:</a:t>
                </a:r>
                <a:r>
                  <a:rPr lang="en-US" sz="2800" dirty="0"/>
                  <a:t> It suffers from high dimensional data (too many features). Spaces between points can get very large and our </a:t>
                </a:r>
                <a:r>
                  <a:rPr lang="en-US" sz="2800" b="1" dirty="0"/>
                  <a:t>closer points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/>
                  <a:t>similar records</a:t>
                </a:r>
                <a:r>
                  <a:rPr lang="en-US" sz="2800" dirty="0"/>
                  <a:t> assumption may not hold very well.</a:t>
                </a:r>
              </a:p>
              <a:p>
                <a:r>
                  <a:rPr lang="en-US" sz="2800" dirty="0"/>
                  <a:t>We will apply this method to our final project today.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A893A1-FFEF-5A4F-93A0-0CD3BE5BB2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932" t="-1377" r="-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9C08307-CEA9-8D4C-9102-E9552F1A8E69}"/>
                  </a:ext>
                </a:extLst>
              </p14:cNvPr>
              <p14:cNvContentPartPr/>
              <p14:nvPr/>
            </p14:nvContentPartPr>
            <p14:xfrm>
              <a:off x="-644515" y="2180344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9C08307-CEA9-8D4C-9102-E9552F1A8E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53515" y="217170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96929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1BA3-0C5E-4B4F-897D-B146C00F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 -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0F46E-369C-DD41-B7B8-D61815F4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 this exercise, we work with our review dataset (which is very similar to our final project dataset!) to predict the </a:t>
            </a:r>
            <a:r>
              <a:rPr lang="en-US" sz="2800" b="1" dirty="0" err="1"/>
              <a:t>log_votes</a:t>
            </a:r>
            <a:r>
              <a:rPr lang="en-US" sz="2800" b="1" dirty="0"/>
              <a:t> </a:t>
            </a:r>
            <a:r>
              <a:rPr lang="en-US" sz="2800" dirty="0"/>
              <a:t>field</a:t>
            </a:r>
          </a:p>
          <a:p>
            <a:r>
              <a:rPr lang="en-US" sz="2800" dirty="0"/>
              <a:t>The exercise covers the following topics:</a:t>
            </a:r>
          </a:p>
          <a:p>
            <a:pPr lvl="1"/>
            <a:r>
              <a:rPr lang="en-US" sz="2800" dirty="0"/>
              <a:t>Training-validation-test split</a:t>
            </a:r>
          </a:p>
          <a:p>
            <a:pPr lvl="1"/>
            <a:r>
              <a:rPr lang="en-US" sz="2800" dirty="0"/>
              <a:t>Text processing and Bag of Words feature extraction</a:t>
            </a:r>
          </a:p>
          <a:p>
            <a:pPr lvl="1"/>
            <a:r>
              <a:rPr lang="en-US" sz="2800" dirty="0"/>
              <a:t>ML Model: K Nearest Neighbors (KNN) Regressor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Follow through this notebook: </a:t>
            </a:r>
            <a:r>
              <a:rPr lang="en-US" sz="2800" b="1" dirty="0"/>
              <a:t>“EMBK-NLP-DAY1-KNN-NB.ipynb”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39840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Day 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Introduction to Machine Learning</a:t>
            </a:r>
          </a:p>
          <a:p>
            <a:r>
              <a:rPr lang="en-US" sz="2800" dirty="0"/>
              <a:t>Data Processing</a:t>
            </a:r>
          </a:p>
          <a:p>
            <a:r>
              <a:rPr lang="en-US" sz="2800" dirty="0"/>
              <a:t>Model Evaluation Metrics</a:t>
            </a:r>
          </a:p>
          <a:p>
            <a:r>
              <a:rPr lang="en-US" sz="2800" dirty="0"/>
              <a:t>Text Processing</a:t>
            </a:r>
          </a:p>
          <a:p>
            <a:r>
              <a:rPr lang="en-US" sz="2800" dirty="0"/>
              <a:t>Bag of Words Method (</a:t>
            </a:r>
            <a:r>
              <a:rPr lang="en-US" sz="2800" dirty="0" err="1"/>
              <a:t>BoW</a:t>
            </a:r>
            <a:r>
              <a:rPr lang="en-US" sz="2800" dirty="0"/>
              <a:t>) </a:t>
            </a:r>
          </a:p>
          <a:p>
            <a:r>
              <a:rPr lang="en-US" sz="2800" dirty="0"/>
              <a:t>K Nearest Neighbors Model (KNN)</a:t>
            </a:r>
          </a:p>
          <a:p>
            <a:r>
              <a:rPr lang="en-US" sz="2800" b="1" dirty="0">
                <a:solidFill>
                  <a:schemeClr val="accent3"/>
                </a:solidFill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015711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Sentiment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7575" y="1305097"/>
            <a:ext cx="11386101" cy="45996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Data: </a:t>
            </a:r>
            <a:r>
              <a:rPr lang="en-US" sz="2800" dirty="0"/>
              <a:t>Customer reviews. Let's look at first 5 rows of the training dataset: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800" b="1" dirty="0"/>
              <a:t>Task: </a:t>
            </a:r>
            <a:r>
              <a:rPr lang="en-US" sz="2800" dirty="0"/>
              <a:t>Train a classifier to predict the </a:t>
            </a:r>
            <a:r>
              <a:rPr lang="en-US" sz="2800" b="1" dirty="0" err="1"/>
              <a:t>isPositive</a:t>
            </a:r>
            <a:r>
              <a:rPr lang="en-US" sz="2800" b="1" dirty="0"/>
              <a:t> </a:t>
            </a:r>
            <a:r>
              <a:rPr lang="en-US" sz="2800" dirty="0"/>
              <a:t>field for the test dataset.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800" dirty="0"/>
              <a:t>Follow through this notebook </a:t>
            </a:r>
            <a:r>
              <a:rPr lang="en-US" sz="2800" b="1" dirty="0"/>
              <a:t>”EMBK-NLP-DAY1-FINAL-STUDENT-NB.ipynb”</a:t>
            </a:r>
            <a:r>
              <a:rPr lang="en-US" sz="2800" dirty="0"/>
              <a:t> to start on the final project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5FB8C-21AD-4F4C-8F61-12C9CC42E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88" y="1893420"/>
            <a:ext cx="8802647" cy="22568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37058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 for Day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/>
              <a:t>EMBK-NLP-DAY1-TEXT-PROCESS-NB.ipynb: </a:t>
            </a:r>
            <a:r>
              <a:rPr lang="en-US" sz="2800" dirty="0">
                <a:solidFill>
                  <a:schemeClr val="accent3"/>
                </a:solidFill>
              </a:rPr>
              <a:t>Text processing</a:t>
            </a:r>
            <a:endParaRPr lang="en-US" sz="2800" b="1" dirty="0"/>
          </a:p>
          <a:p>
            <a:r>
              <a:rPr lang="en-US" sz="2800" b="1" dirty="0"/>
              <a:t>EMBK-NLP-DAY1-BOW-NB.ipynb: </a:t>
            </a:r>
            <a:r>
              <a:rPr lang="en-US" sz="2800" dirty="0">
                <a:solidFill>
                  <a:schemeClr val="accent3"/>
                </a:solidFill>
              </a:rPr>
              <a:t>Bag of Words Features</a:t>
            </a:r>
            <a:endParaRPr lang="en-US" sz="2800" b="1" dirty="0"/>
          </a:p>
          <a:p>
            <a:r>
              <a:rPr lang="en-US" sz="2800" b="1" dirty="0"/>
              <a:t>EMBK-NLP-DAY1-KNN-NB.ipynb: </a:t>
            </a:r>
            <a:r>
              <a:rPr lang="en-US" sz="2800" dirty="0">
                <a:solidFill>
                  <a:schemeClr val="accent3"/>
                </a:solidFill>
              </a:rPr>
              <a:t>KNN for Regression</a:t>
            </a:r>
            <a:endParaRPr lang="en-US" sz="2800" b="1" dirty="0"/>
          </a:p>
          <a:p>
            <a:r>
              <a:rPr lang="en-US" sz="2800" b="1" dirty="0"/>
              <a:t>EMBK-NLP-DAY1-FINAL-STUDENT-NB.ipynb:</a:t>
            </a:r>
            <a:r>
              <a:rPr lang="en-US" sz="2800" dirty="0">
                <a:solidFill>
                  <a:schemeClr val="accent3"/>
                </a:solidFill>
              </a:rPr>
              <a:t> Final Project Walkthrough for Day 1</a:t>
            </a:r>
          </a:p>
          <a:p>
            <a:r>
              <a:rPr lang="en-US" sz="2800" b="1" dirty="0"/>
              <a:t>EMBK-NLP-DAY1-FINAL-SOLUTION-NB.ipynb:</a:t>
            </a:r>
            <a:r>
              <a:rPr lang="en-US" sz="2800" dirty="0">
                <a:solidFill>
                  <a:schemeClr val="accent3"/>
                </a:solidFill>
              </a:rPr>
              <a:t> Final Project Solution for Day 1</a:t>
            </a:r>
            <a:endParaRPr lang="en-US" sz="2800" b="1" dirty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46746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Ahead - 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Tree-based Models</a:t>
            </a:r>
          </a:p>
          <a:p>
            <a:r>
              <a:rPr lang="en-US" sz="2800" dirty="0"/>
              <a:t>Regression Models</a:t>
            </a:r>
          </a:p>
          <a:p>
            <a:r>
              <a:rPr lang="en-US" sz="2800" dirty="0"/>
              <a:t>Optimization</a:t>
            </a:r>
          </a:p>
          <a:p>
            <a:r>
              <a:rPr lang="en-US" sz="2800" dirty="0"/>
              <a:t>Regularization</a:t>
            </a:r>
          </a:p>
          <a:p>
            <a:r>
              <a:rPr lang="en-US" sz="2800" dirty="0"/>
              <a:t>Hyperparameter Tuning</a:t>
            </a:r>
          </a:p>
          <a:p>
            <a:r>
              <a:rPr lang="en-US" sz="2800" dirty="0"/>
              <a:t>AWS AI/ML Services and Model Deployment</a:t>
            </a:r>
          </a:p>
        </p:txBody>
      </p:sp>
    </p:spTree>
    <p:extLst>
      <p:ext uri="{BB962C8B-B14F-4D97-AF65-F5344CB8AC3E}">
        <p14:creationId xmlns:p14="http://schemas.microsoft.com/office/powerpoint/2010/main" val="1573298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What is Machine Learning?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5D81D8-8F4A-BA47-9648-C45CE1F1CF68}"/>
              </a:ext>
            </a:extLst>
          </p:cNvPr>
          <p:cNvGrpSpPr/>
          <p:nvPr/>
        </p:nvGrpSpPr>
        <p:grpSpPr>
          <a:xfrm>
            <a:off x="420766" y="3681100"/>
            <a:ext cx="4282677" cy="770358"/>
            <a:chOff x="88046" y="2512418"/>
            <a:chExt cx="6037479" cy="1016384"/>
          </a:xfrm>
        </p:grpSpPr>
        <p:sp>
          <p:nvSpPr>
            <p:cNvPr id="20" name="Text Placeholder 4">
              <a:extLst>
                <a:ext uri="{FF2B5EF4-FFF2-40B4-BE49-F238E27FC236}">
                  <a16:creationId xmlns:a16="http://schemas.microsoft.com/office/drawing/2014/main" id="{91EB92B7-89CA-D341-9611-BA404C177D45}"/>
                </a:ext>
              </a:extLst>
            </p:cNvPr>
            <p:cNvSpPr txBox="1">
              <a:spLocks/>
            </p:cNvSpPr>
            <p:nvPr/>
          </p:nvSpPr>
          <p:spPr>
            <a:xfrm>
              <a:off x="88046" y="3016843"/>
              <a:ext cx="1294062" cy="511959"/>
            </a:xfrm>
            <a:prstGeom prst="rect">
              <a:avLst/>
            </a:prstGeom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999" dirty="0">
                  <a:solidFill>
                    <a:srgbClr val="303942"/>
                  </a:solidFill>
                  <a:latin typeface="Amazon Ember Light"/>
                </a:rPr>
                <a:t>Rules</a:t>
              </a:r>
            </a:p>
          </p:txBody>
        </p:sp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26210528-646A-FA42-B552-7F41B190FEEA}"/>
                </a:ext>
              </a:extLst>
            </p:cNvPr>
            <p:cNvSpPr txBox="1">
              <a:spLocks/>
            </p:cNvSpPr>
            <p:nvPr/>
          </p:nvSpPr>
          <p:spPr>
            <a:xfrm>
              <a:off x="88046" y="2512418"/>
              <a:ext cx="1129019" cy="408106"/>
            </a:xfrm>
            <a:prstGeom prst="rect">
              <a:avLst/>
            </a:prstGeom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999" dirty="0">
                  <a:solidFill>
                    <a:srgbClr val="303942"/>
                  </a:solidFill>
                  <a:latin typeface="Amazon Ember Light"/>
                </a:rPr>
                <a:t>Data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8DFB7F8-AACC-A84D-91C6-EF517A4EE0A9}"/>
                </a:ext>
              </a:extLst>
            </p:cNvPr>
            <p:cNvSpPr/>
            <p:nvPr/>
          </p:nvSpPr>
          <p:spPr>
            <a:xfrm>
              <a:off x="1527907" y="2632421"/>
              <a:ext cx="2563358" cy="836809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r>
                <a:rPr lang="en-US" sz="1999" dirty="0">
                  <a:solidFill>
                    <a:srgbClr val="FFFFFF"/>
                  </a:solidFill>
                  <a:latin typeface="Amazon Ember Light"/>
                </a:rPr>
                <a:t>Classical Programming</a:t>
              </a:r>
            </a:p>
          </p:txBody>
        </p:sp>
        <p:sp>
          <p:nvSpPr>
            <p:cNvPr id="23" name="Text Placeholder 4">
              <a:extLst>
                <a:ext uri="{FF2B5EF4-FFF2-40B4-BE49-F238E27FC236}">
                  <a16:creationId xmlns:a16="http://schemas.microsoft.com/office/drawing/2014/main" id="{29935B9D-532F-4842-A6A3-105BAB8A343D}"/>
                </a:ext>
              </a:extLst>
            </p:cNvPr>
            <p:cNvSpPr txBox="1">
              <a:spLocks/>
            </p:cNvSpPr>
            <p:nvPr/>
          </p:nvSpPr>
          <p:spPr>
            <a:xfrm>
              <a:off x="4359957" y="2748186"/>
              <a:ext cx="1765568" cy="511959"/>
            </a:xfrm>
            <a:prstGeom prst="rect">
              <a:avLst/>
            </a:prstGeom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999" dirty="0">
                  <a:solidFill>
                    <a:srgbClr val="303942"/>
                  </a:solidFill>
                  <a:latin typeface="Amazon Ember Light"/>
                </a:rPr>
                <a:t>Answers</a:t>
              </a:r>
            </a:p>
          </p:txBody>
        </p:sp>
        <p:sp>
          <p:nvSpPr>
            <p:cNvPr id="24" name="Chevron 23">
              <a:extLst>
                <a:ext uri="{FF2B5EF4-FFF2-40B4-BE49-F238E27FC236}">
                  <a16:creationId xmlns:a16="http://schemas.microsoft.com/office/drawing/2014/main" id="{C9366BB4-3DF1-5444-90EA-9D8FA868E9FD}"/>
                </a:ext>
              </a:extLst>
            </p:cNvPr>
            <p:cNvSpPr/>
            <p:nvPr/>
          </p:nvSpPr>
          <p:spPr>
            <a:xfrm>
              <a:off x="1174130" y="2681918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  <p:sp>
          <p:nvSpPr>
            <p:cNvPr id="25" name="Chevron 24">
              <a:extLst>
                <a:ext uri="{FF2B5EF4-FFF2-40B4-BE49-F238E27FC236}">
                  <a16:creationId xmlns:a16="http://schemas.microsoft.com/office/drawing/2014/main" id="{7E5B6CB5-3506-F54D-8A35-8FF501D448F4}"/>
                </a:ext>
              </a:extLst>
            </p:cNvPr>
            <p:cNvSpPr/>
            <p:nvPr/>
          </p:nvSpPr>
          <p:spPr>
            <a:xfrm>
              <a:off x="1174130" y="3126141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EB388DAC-E025-7248-B587-89F6A00F5F1C}"/>
                </a:ext>
              </a:extLst>
            </p:cNvPr>
            <p:cNvSpPr/>
            <p:nvPr/>
          </p:nvSpPr>
          <p:spPr>
            <a:xfrm>
              <a:off x="4176447" y="2852663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491D1A-879A-0140-B007-70176647C46D}"/>
              </a:ext>
            </a:extLst>
          </p:cNvPr>
          <p:cNvGrpSpPr/>
          <p:nvPr/>
        </p:nvGrpSpPr>
        <p:grpSpPr>
          <a:xfrm>
            <a:off x="2133080" y="5326113"/>
            <a:ext cx="7571752" cy="540845"/>
            <a:chOff x="2083373" y="4568251"/>
            <a:chExt cx="7573720" cy="540984"/>
          </a:xfrm>
        </p:grpSpPr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7A4243AC-70F9-3D42-A10E-C50705E04971}"/>
                </a:ext>
              </a:extLst>
            </p:cNvPr>
            <p:cNvSpPr txBox="1">
              <a:spLocks/>
            </p:cNvSpPr>
            <p:nvPr/>
          </p:nvSpPr>
          <p:spPr>
            <a:xfrm>
              <a:off x="2083373" y="4568251"/>
              <a:ext cx="1345982" cy="511956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399" b="1" dirty="0">
                  <a:latin typeface="Amazon Ember Light"/>
                </a:rPr>
                <a:t>Problem</a:t>
              </a: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97E870E4-B9BC-104E-8C58-AD06AECB4399}"/>
                </a:ext>
              </a:extLst>
            </p:cNvPr>
            <p:cNvSpPr/>
            <p:nvPr/>
          </p:nvSpPr>
          <p:spPr>
            <a:xfrm>
              <a:off x="3489380" y="4655015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  <p:sp>
          <p:nvSpPr>
            <p:cNvPr id="30" name="Text Placeholder 4">
              <a:extLst>
                <a:ext uri="{FF2B5EF4-FFF2-40B4-BE49-F238E27FC236}">
                  <a16:creationId xmlns:a16="http://schemas.microsoft.com/office/drawing/2014/main" id="{560CF00C-349F-3B44-960B-D63793B598CD}"/>
                </a:ext>
              </a:extLst>
            </p:cNvPr>
            <p:cNvSpPr txBox="1">
              <a:spLocks/>
            </p:cNvSpPr>
            <p:nvPr/>
          </p:nvSpPr>
          <p:spPr>
            <a:xfrm>
              <a:off x="3776893" y="4568252"/>
              <a:ext cx="877511" cy="511956"/>
            </a:xfrm>
            <a:prstGeom prst="rect">
              <a:avLst/>
            </a:prstGeom>
            <a:solidFill>
              <a:srgbClr val="FF9900"/>
            </a:solidFill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399" b="1" dirty="0">
                  <a:solidFill>
                    <a:srgbClr val="303942"/>
                  </a:solidFill>
                  <a:latin typeface="Amazon Ember Light"/>
                </a:rPr>
                <a:t>Data</a:t>
              </a:r>
            </a:p>
          </p:txBody>
        </p:sp>
        <p:sp>
          <p:nvSpPr>
            <p:cNvPr id="31" name="Chevron 30">
              <a:extLst>
                <a:ext uri="{FF2B5EF4-FFF2-40B4-BE49-F238E27FC236}">
                  <a16:creationId xmlns:a16="http://schemas.microsoft.com/office/drawing/2014/main" id="{3FAC2B3E-E924-2141-933B-CD0541AD66BF}"/>
                </a:ext>
              </a:extLst>
            </p:cNvPr>
            <p:cNvSpPr/>
            <p:nvPr/>
          </p:nvSpPr>
          <p:spPr>
            <a:xfrm>
              <a:off x="4728065" y="4655015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  <p:sp>
          <p:nvSpPr>
            <p:cNvPr id="32" name="Text Placeholder 4">
              <a:extLst>
                <a:ext uri="{FF2B5EF4-FFF2-40B4-BE49-F238E27FC236}">
                  <a16:creationId xmlns:a16="http://schemas.microsoft.com/office/drawing/2014/main" id="{341F848A-2268-D74E-8400-6748F96F6AF9}"/>
                </a:ext>
              </a:extLst>
            </p:cNvPr>
            <p:cNvSpPr txBox="1">
              <a:spLocks/>
            </p:cNvSpPr>
            <p:nvPr/>
          </p:nvSpPr>
          <p:spPr>
            <a:xfrm>
              <a:off x="5023363" y="4581585"/>
              <a:ext cx="1628733" cy="511956"/>
            </a:xfrm>
            <a:prstGeom prst="rect">
              <a:avLst/>
            </a:prstGeom>
            <a:solidFill>
              <a:srgbClr val="FF9900"/>
            </a:solidFill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399" b="1" dirty="0">
                  <a:solidFill>
                    <a:srgbClr val="303942"/>
                  </a:solidFill>
                  <a:latin typeface="Amazon Ember Light"/>
                </a:rPr>
                <a:t>Algorithm</a:t>
              </a:r>
            </a:p>
          </p:txBody>
        </p:sp>
        <p:sp>
          <p:nvSpPr>
            <p:cNvPr id="33" name="Chevron 32">
              <a:extLst>
                <a:ext uri="{FF2B5EF4-FFF2-40B4-BE49-F238E27FC236}">
                  <a16:creationId xmlns:a16="http://schemas.microsoft.com/office/drawing/2014/main" id="{CC1C7BA6-1DDB-E749-BEE1-4076843D5BD3}"/>
                </a:ext>
              </a:extLst>
            </p:cNvPr>
            <p:cNvSpPr/>
            <p:nvPr/>
          </p:nvSpPr>
          <p:spPr>
            <a:xfrm>
              <a:off x="6726959" y="4683163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  <p:sp>
          <p:nvSpPr>
            <p:cNvPr id="34" name="Text Placeholder 4">
              <a:extLst>
                <a:ext uri="{FF2B5EF4-FFF2-40B4-BE49-F238E27FC236}">
                  <a16:creationId xmlns:a16="http://schemas.microsoft.com/office/drawing/2014/main" id="{A259D8A5-43C4-E444-8B37-8306FC7BD8DC}"/>
                </a:ext>
              </a:extLst>
            </p:cNvPr>
            <p:cNvSpPr txBox="1">
              <a:spLocks/>
            </p:cNvSpPr>
            <p:nvPr/>
          </p:nvSpPr>
          <p:spPr>
            <a:xfrm>
              <a:off x="7020546" y="4597279"/>
              <a:ext cx="1064585" cy="511956"/>
            </a:xfrm>
            <a:prstGeom prst="rect">
              <a:avLst/>
            </a:prstGeom>
            <a:solidFill>
              <a:srgbClr val="FF9900"/>
            </a:solidFill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399" b="1" dirty="0">
                  <a:solidFill>
                    <a:srgbClr val="303942"/>
                  </a:solidFill>
                  <a:latin typeface="Amazon Ember Light"/>
                </a:rPr>
                <a:t>Model</a:t>
              </a:r>
            </a:p>
          </p:txBody>
        </p:sp>
        <p:sp>
          <p:nvSpPr>
            <p:cNvPr id="35" name="Chevron 34">
              <a:extLst>
                <a:ext uri="{FF2B5EF4-FFF2-40B4-BE49-F238E27FC236}">
                  <a16:creationId xmlns:a16="http://schemas.microsoft.com/office/drawing/2014/main" id="{C2D9EA52-0133-5B40-AAA6-2768227EC205}"/>
                </a:ext>
              </a:extLst>
            </p:cNvPr>
            <p:cNvSpPr/>
            <p:nvPr/>
          </p:nvSpPr>
          <p:spPr>
            <a:xfrm>
              <a:off x="8160548" y="4683158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  <p:sp>
          <p:nvSpPr>
            <p:cNvPr id="36" name="Text Placeholder 4">
              <a:extLst>
                <a:ext uri="{FF2B5EF4-FFF2-40B4-BE49-F238E27FC236}">
                  <a16:creationId xmlns:a16="http://schemas.microsoft.com/office/drawing/2014/main" id="{83ED468A-BC3D-DF4E-8C5E-C6C20037031D}"/>
                </a:ext>
              </a:extLst>
            </p:cNvPr>
            <p:cNvSpPr txBox="1">
              <a:spLocks/>
            </p:cNvSpPr>
            <p:nvPr/>
          </p:nvSpPr>
          <p:spPr>
            <a:xfrm>
              <a:off x="8462115" y="4585302"/>
              <a:ext cx="1194978" cy="511956"/>
            </a:xfrm>
            <a:prstGeom prst="rect">
              <a:avLst/>
            </a:prstGeom>
            <a:solidFill>
              <a:srgbClr val="FF9900"/>
            </a:solidFill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399" b="1" dirty="0">
                  <a:solidFill>
                    <a:srgbClr val="303942"/>
                  </a:solidFill>
                  <a:latin typeface="Amazon Ember Light"/>
                </a:rPr>
                <a:t>Output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DF1172-5EE4-0841-A524-FA7CE6D55C76}"/>
              </a:ext>
            </a:extLst>
          </p:cNvPr>
          <p:cNvGrpSpPr/>
          <p:nvPr/>
        </p:nvGrpSpPr>
        <p:grpSpPr>
          <a:xfrm>
            <a:off x="598245" y="1588173"/>
            <a:ext cx="10897916" cy="1714408"/>
            <a:chOff x="801394" y="1284477"/>
            <a:chExt cx="10900755" cy="171485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328F91D-F729-1746-86A0-58431F67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3392" y="1284948"/>
              <a:ext cx="1318757" cy="1714384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D119720-B088-CD46-B8A9-B5BB6C191C22}"/>
                </a:ext>
              </a:extLst>
            </p:cNvPr>
            <p:cNvGrpSpPr/>
            <p:nvPr/>
          </p:nvGrpSpPr>
          <p:grpSpPr>
            <a:xfrm>
              <a:off x="1186601" y="1284477"/>
              <a:ext cx="9196791" cy="1714855"/>
              <a:chOff x="726021" y="3286898"/>
              <a:chExt cx="2610410" cy="132181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32CD13-222A-B045-85C1-F51836903762}"/>
                  </a:ext>
                </a:extLst>
              </p:cNvPr>
              <p:cNvSpPr txBox="1"/>
              <p:nvPr/>
            </p:nvSpPr>
            <p:spPr bwMode="auto">
              <a:xfrm>
                <a:off x="726021" y="3286898"/>
                <a:ext cx="2610410" cy="13218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91416" rIns="91416" bIns="45708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3pPr marL="114300" lvl="2">
                  <a:defRPr sz="1200" kern="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3pPr>
              </a:lstStyle>
              <a:p>
                <a:pPr lvl="2" defTabSz="340117">
                  <a:spcAft>
                    <a:spcPts val="600"/>
                  </a:spcAft>
                </a:pPr>
                <a:r>
                  <a:rPr lang="en-US" sz="2800" dirty="0">
                    <a:solidFill>
                      <a:schemeClr val="tx1"/>
                    </a:solidFill>
                    <a:latin typeface="Amazon Ember Light"/>
                  </a:rPr>
                  <a:t>“The field of study that gives computers the ability to learn without being explicitly programmed”</a:t>
                </a:r>
              </a:p>
              <a:p>
                <a:pPr lvl="2" algn="r" defTabSz="340117"/>
                <a:r>
                  <a:rPr lang="en-US" sz="2399" i="1" dirty="0">
                    <a:solidFill>
                      <a:schemeClr val="tx1"/>
                    </a:solidFill>
                    <a:latin typeface="Amazon Ember Light"/>
                  </a:rPr>
                  <a:t>Arthur Samuel</a:t>
                </a:r>
                <a:br>
                  <a:rPr lang="en-US" sz="2399" i="1" dirty="0">
                    <a:solidFill>
                      <a:schemeClr val="tx1"/>
                    </a:solidFill>
                    <a:latin typeface="Amazon Ember Light"/>
                  </a:rPr>
                </a:br>
                <a:r>
                  <a:rPr lang="en-US" sz="2399" dirty="0">
                    <a:solidFill>
                      <a:schemeClr val="tx1"/>
                    </a:solidFill>
                    <a:latin typeface="Amazon Ember Light"/>
                  </a:rPr>
                  <a:t>Pioneer of AI research</a:t>
                </a:r>
                <a:endParaRPr lang="en-US" sz="2399" i="1" dirty="0">
                  <a:solidFill>
                    <a:schemeClr val="tx1"/>
                  </a:solidFill>
                  <a:latin typeface="Amazon Ember Light"/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6AC89D5-1E15-CC46-BF36-65B6D4D3CEA6}"/>
                  </a:ext>
                </a:extLst>
              </p:cNvPr>
              <p:cNvCxnSpPr/>
              <p:nvPr/>
            </p:nvCxnSpPr>
            <p:spPr bwMode="auto">
              <a:xfrm>
                <a:off x="726021" y="3301184"/>
                <a:ext cx="261041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1E8F225-315F-B84D-AB94-A0C0E07130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1394" y="1301431"/>
              <a:ext cx="420436" cy="322832"/>
              <a:chOff x="1435959" y="1931663"/>
              <a:chExt cx="206694" cy="158710"/>
            </a:xfrm>
            <a:solidFill>
              <a:schemeClr val="bg1">
                <a:lumMod val="50000"/>
              </a:schemeClr>
            </a:solidFill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74F19C3-CB2A-2B42-8B55-A6AC15ABE565}"/>
                  </a:ext>
                </a:extLst>
              </p:cNvPr>
              <p:cNvGrpSpPr/>
              <p:nvPr/>
            </p:nvGrpSpPr>
            <p:grpSpPr>
              <a:xfrm>
                <a:off x="1525849" y="1931663"/>
                <a:ext cx="116804" cy="158710"/>
                <a:chOff x="1293301" y="1942173"/>
                <a:chExt cx="116804" cy="158710"/>
              </a:xfrm>
              <a:grpFill/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76AAA23-2AAC-BA48-A79C-455B513B9E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293301" y="2025926"/>
                  <a:ext cx="64293" cy="74957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rgbClr val="FF9900"/>
                    </a:buClr>
                  </a:pPr>
                  <a:endParaRPr kumimoji="1" lang="en-US" sz="1400" b="1" dirty="0">
                    <a:solidFill>
                      <a:srgbClr val="FFFFFF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56" name="Block Arc 55">
                  <a:extLst>
                    <a:ext uri="{FF2B5EF4-FFF2-40B4-BE49-F238E27FC236}">
                      <a16:creationId xmlns:a16="http://schemas.microsoft.com/office/drawing/2014/main" id="{DCCDB49B-3DC1-344D-B649-2C199AAC1D13}"/>
                    </a:ext>
                  </a:extLst>
                </p:cNvPr>
                <p:cNvSpPr/>
                <p:nvPr/>
              </p:nvSpPr>
              <p:spPr bwMode="auto">
                <a:xfrm rot="16200000">
                  <a:off x="1272349" y="1963126"/>
                  <a:ext cx="158710" cy="116803"/>
                </a:xfrm>
                <a:prstGeom prst="blockArc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rgbClr val="FF9900"/>
                    </a:buClr>
                  </a:pPr>
                  <a:endParaRPr kumimoji="1" lang="en-US" sz="1400" b="1" dirty="0">
                    <a:solidFill>
                      <a:srgbClr val="FFFFFF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04134376-01C2-3A48-95FF-CA62BB36F4DD}"/>
                  </a:ext>
                </a:extLst>
              </p:cNvPr>
              <p:cNvGrpSpPr/>
              <p:nvPr/>
            </p:nvGrpSpPr>
            <p:grpSpPr>
              <a:xfrm>
                <a:off x="1435959" y="1931663"/>
                <a:ext cx="116804" cy="158710"/>
                <a:chOff x="1293301" y="1942173"/>
                <a:chExt cx="116804" cy="158710"/>
              </a:xfrm>
              <a:grpFill/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AEC1368-BC4D-784B-A765-F1F47F9992DB}"/>
                    </a:ext>
                  </a:extLst>
                </p:cNvPr>
                <p:cNvSpPr/>
                <p:nvPr/>
              </p:nvSpPr>
              <p:spPr bwMode="auto">
                <a:xfrm>
                  <a:off x="1293301" y="2025926"/>
                  <a:ext cx="64293" cy="74957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rgbClr val="FF9900"/>
                    </a:buClr>
                  </a:pPr>
                  <a:endParaRPr kumimoji="1" lang="en-US" sz="1400" b="1" dirty="0">
                    <a:solidFill>
                      <a:srgbClr val="FFFFFF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54" name="Block Arc 53">
                  <a:extLst>
                    <a:ext uri="{FF2B5EF4-FFF2-40B4-BE49-F238E27FC236}">
                      <a16:creationId xmlns:a16="http://schemas.microsoft.com/office/drawing/2014/main" id="{1E4223F1-6331-0F4F-BD2A-47E715A0E2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6200000">
                  <a:off x="1272349" y="1963126"/>
                  <a:ext cx="158710" cy="116803"/>
                </a:xfrm>
                <a:prstGeom prst="blockArc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rgbClr val="FF9900"/>
                    </a:buClr>
                  </a:pPr>
                  <a:endParaRPr kumimoji="1" lang="en-US" sz="1400" b="1" dirty="0">
                    <a:solidFill>
                      <a:srgbClr val="FFFFFF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</p:grpSp>
        </p:grp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6DBCE05-F73D-1C47-8C65-7460B453278D}"/>
              </a:ext>
            </a:extLst>
          </p:cNvPr>
          <p:cNvCxnSpPr/>
          <p:nvPr/>
        </p:nvCxnSpPr>
        <p:spPr>
          <a:xfrm>
            <a:off x="4648027" y="3501499"/>
            <a:ext cx="0" cy="118841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859EDD0-F88C-DB4A-9A9A-288F59C13AC8}"/>
              </a:ext>
            </a:extLst>
          </p:cNvPr>
          <p:cNvGrpSpPr/>
          <p:nvPr/>
        </p:nvGrpSpPr>
        <p:grpSpPr>
          <a:xfrm>
            <a:off x="5540979" y="3766915"/>
            <a:ext cx="6506390" cy="634249"/>
            <a:chOff x="1096010" y="2644608"/>
            <a:chExt cx="9172348" cy="836808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6902CA3D-012E-F846-B62A-6DE1852E34A2}"/>
                </a:ext>
              </a:extLst>
            </p:cNvPr>
            <p:cNvSpPr/>
            <p:nvPr/>
          </p:nvSpPr>
          <p:spPr>
            <a:xfrm>
              <a:off x="1449785" y="2644608"/>
              <a:ext cx="3190094" cy="836808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r>
                <a:rPr lang="en-US" sz="1999" dirty="0">
                  <a:solidFill>
                    <a:srgbClr val="FFFFFF"/>
                  </a:solidFill>
                  <a:latin typeface="Amazon Ember Light"/>
                </a:rPr>
                <a:t>Machine Learning Algorithm</a:t>
              </a:r>
            </a:p>
          </p:txBody>
        </p:sp>
        <p:sp>
          <p:nvSpPr>
            <p:cNvPr id="66" name="Text Placeholder 4">
              <a:extLst>
                <a:ext uri="{FF2B5EF4-FFF2-40B4-BE49-F238E27FC236}">
                  <a16:creationId xmlns:a16="http://schemas.microsoft.com/office/drawing/2014/main" id="{FB0AFD7B-2BD8-AF44-8939-F4EF5EDE7C4F}"/>
                </a:ext>
              </a:extLst>
            </p:cNvPr>
            <p:cNvSpPr txBox="1">
              <a:spLocks/>
            </p:cNvSpPr>
            <p:nvPr/>
          </p:nvSpPr>
          <p:spPr>
            <a:xfrm>
              <a:off x="8502790" y="2787496"/>
              <a:ext cx="1765568" cy="511956"/>
            </a:xfrm>
            <a:prstGeom prst="rect">
              <a:avLst/>
            </a:prstGeom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999" dirty="0">
                  <a:solidFill>
                    <a:srgbClr val="303942"/>
                  </a:solidFill>
                  <a:latin typeface="Amazon Ember Light"/>
                </a:rPr>
                <a:t>Answers</a:t>
              </a:r>
            </a:p>
          </p:txBody>
        </p:sp>
        <p:sp>
          <p:nvSpPr>
            <p:cNvPr id="67" name="Chevron 66">
              <a:extLst>
                <a:ext uri="{FF2B5EF4-FFF2-40B4-BE49-F238E27FC236}">
                  <a16:creationId xmlns:a16="http://schemas.microsoft.com/office/drawing/2014/main" id="{25CEA3DD-4042-9744-A595-0B69421D4550}"/>
                </a:ext>
              </a:extLst>
            </p:cNvPr>
            <p:cNvSpPr/>
            <p:nvPr/>
          </p:nvSpPr>
          <p:spPr>
            <a:xfrm>
              <a:off x="1096010" y="2901262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 dirty="0">
                <a:solidFill>
                  <a:srgbClr val="303942"/>
                </a:solidFill>
                <a:latin typeface="Amazon Ember Light"/>
              </a:endParaRPr>
            </a:p>
          </p:txBody>
        </p:sp>
        <p:sp>
          <p:nvSpPr>
            <p:cNvPr id="69" name="Chevron 68">
              <a:extLst>
                <a:ext uri="{FF2B5EF4-FFF2-40B4-BE49-F238E27FC236}">
                  <a16:creationId xmlns:a16="http://schemas.microsoft.com/office/drawing/2014/main" id="{EC6C7656-CADB-6D40-9E34-4BBA8D7FC36A}"/>
                </a:ext>
              </a:extLst>
            </p:cNvPr>
            <p:cNvSpPr/>
            <p:nvPr/>
          </p:nvSpPr>
          <p:spPr>
            <a:xfrm>
              <a:off x="4724958" y="2864850"/>
              <a:ext cx="217156" cy="322246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/>
              </a:endParaRPr>
            </a:p>
          </p:txBody>
        </p:sp>
      </p:grp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B6EFD19-C437-6949-971D-105357191C82}"/>
              </a:ext>
            </a:extLst>
          </p:cNvPr>
          <p:cNvSpPr/>
          <p:nvPr/>
        </p:nvSpPr>
        <p:spPr>
          <a:xfrm>
            <a:off x="8329559" y="3766915"/>
            <a:ext cx="2262111" cy="6342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0117"/>
            <a:r>
              <a:rPr lang="en-US" sz="1999" dirty="0">
                <a:solidFill>
                  <a:schemeClr val="tx1"/>
                </a:solidFill>
                <a:latin typeface="Amazon Ember Light"/>
              </a:rPr>
              <a:t>Machine Learning Model (Rules)</a:t>
            </a:r>
          </a:p>
        </p:txBody>
      </p:sp>
      <p:sp>
        <p:nvSpPr>
          <p:cNvPr id="71" name="Chevron 70">
            <a:extLst>
              <a:ext uri="{FF2B5EF4-FFF2-40B4-BE49-F238E27FC236}">
                <a16:creationId xmlns:a16="http://schemas.microsoft.com/office/drawing/2014/main" id="{771A2637-A86C-B94A-936C-FCA21E3F9D15}"/>
              </a:ext>
            </a:extLst>
          </p:cNvPr>
          <p:cNvSpPr/>
          <p:nvPr/>
        </p:nvSpPr>
        <p:spPr>
          <a:xfrm>
            <a:off x="10664519" y="3973583"/>
            <a:ext cx="154039" cy="244243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0117"/>
            <a:endParaRPr lang="en-US">
              <a:solidFill>
                <a:srgbClr val="303942"/>
              </a:solidFill>
              <a:latin typeface="Amazon Ember Light"/>
            </a:endParaRP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8C50BE7-9E22-264B-9007-83992F68C98D}"/>
              </a:ext>
            </a:extLst>
          </p:cNvPr>
          <p:cNvSpPr txBox="1">
            <a:spLocks/>
          </p:cNvSpPr>
          <p:nvPr/>
        </p:nvSpPr>
        <p:spPr>
          <a:xfrm>
            <a:off x="4778284" y="3874333"/>
            <a:ext cx="800868" cy="309320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99" dirty="0">
                <a:solidFill>
                  <a:srgbClr val="303942"/>
                </a:solidFill>
                <a:latin typeface="Amazon Ember Light"/>
              </a:rPr>
              <a:t>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29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Machine Learning Problems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7B6175-FFD1-6D42-B16E-8A29476300FD}"/>
              </a:ext>
            </a:extLst>
          </p:cNvPr>
          <p:cNvGrpSpPr/>
          <p:nvPr/>
        </p:nvGrpSpPr>
        <p:grpSpPr>
          <a:xfrm>
            <a:off x="7114474" y="1716301"/>
            <a:ext cx="410543" cy="4336668"/>
            <a:chOff x="4671460" y="1752600"/>
            <a:chExt cx="320039" cy="4562474"/>
          </a:xfrm>
          <a:solidFill>
            <a:srgbClr val="800000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D8CC95-7D4E-0B43-B053-2CE20BF0288E}"/>
                </a:ext>
              </a:extLst>
            </p:cNvPr>
            <p:cNvSpPr/>
            <p:nvPr/>
          </p:nvSpPr>
          <p:spPr bwMode="auto">
            <a:xfrm rot="10800000">
              <a:off x="4671461" y="1752600"/>
              <a:ext cx="319054" cy="673233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E9703C64-50FB-FC45-9ADC-4FBDDDC1D041}"/>
                </a:ext>
              </a:extLst>
            </p:cNvPr>
            <p:cNvSpPr/>
            <p:nvPr/>
          </p:nvSpPr>
          <p:spPr bwMode="auto">
            <a:xfrm rot="10800000">
              <a:off x="4671460" y="2425832"/>
              <a:ext cx="320039" cy="388924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</p:grp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EB14626-4BB4-6B46-9A50-AAB79963A40A}"/>
              </a:ext>
            </a:extLst>
          </p:cNvPr>
          <p:cNvSpPr txBox="1">
            <a:spLocks/>
          </p:cNvSpPr>
          <p:nvPr/>
        </p:nvSpPr>
        <p:spPr>
          <a:xfrm>
            <a:off x="838140" y="1218574"/>
            <a:ext cx="2285405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Problem type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E7A781-A3F8-8447-ABF5-35328EF40A73}"/>
              </a:ext>
            </a:extLst>
          </p:cNvPr>
          <p:cNvCxnSpPr/>
          <p:nvPr/>
        </p:nvCxnSpPr>
        <p:spPr bwMode="auto">
          <a:xfrm>
            <a:off x="852425" y="1612106"/>
            <a:ext cx="228540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762C5160-70F6-CB45-9869-ADAF85C0AC37}"/>
              </a:ext>
            </a:extLst>
          </p:cNvPr>
          <p:cNvSpPr txBox="1">
            <a:spLocks/>
          </p:cNvSpPr>
          <p:nvPr/>
        </p:nvSpPr>
        <p:spPr>
          <a:xfrm>
            <a:off x="3303618" y="1218574"/>
            <a:ext cx="384722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Description 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96C9D6-CBF0-1944-86F0-EB953B9F9010}"/>
              </a:ext>
            </a:extLst>
          </p:cNvPr>
          <p:cNvCxnSpPr/>
          <p:nvPr/>
        </p:nvCxnSpPr>
        <p:spPr bwMode="auto">
          <a:xfrm>
            <a:off x="3268929" y="1612106"/>
            <a:ext cx="384722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D35E045-7403-6E4C-BD14-52ADA94E10B4}"/>
              </a:ext>
            </a:extLst>
          </p:cNvPr>
          <p:cNvSpPr/>
          <p:nvPr/>
        </p:nvSpPr>
        <p:spPr bwMode="auto">
          <a:xfrm>
            <a:off x="838140" y="1716301"/>
            <a:ext cx="2285405" cy="639913"/>
          </a:xfrm>
          <a:prstGeom prst="rect">
            <a:avLst/>
          </a:prstGeom>
          <a:solidFill>
            <a:srgbClr val="800000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Ranking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DFEF18-2295-0145-912A-0DE335BC84B4}"/>
              </a:ext>
            </a:extLst>
          </p:cNvPr>
          <p:cNvSpPr/>
          <p:nvPr/>
        </p:nvSpPr>
        <p:spPr bwMode="auto">
          <a:xfrm>
            <a:off x="838140" y="245673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Recommendation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A5E973-C0ED-1741-80D5-D26F921C4FF6}"/>
              </a:ext>
            </a:extLst>
          </p:cNvPr>
          <p:cNvSpPr/>
          <p:nvPr/>
        </p:nvSpPr>
        <p:spPr bwMode="auto">
          <a:xfrm>
            <a:off x="838140" y="319716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Classification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E78683-8EC6-1F4C-8FA6-171244560796}"/>
              </a:ext>
            </a:extLst>
          </p:cNvPr>
          <p:cNvSpPr/>
          <p:nvPr/>
        </p:nvSpPr>
        <p:spPr bwMode="auto">
          <a:xfrm>
            <a:off x="838140" y="393759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Regression</a:t>
            </a:r>
          </a:p>
        </p:txBody>
      </p:sp>
      <p:sp>
        <p:nvSpPr>
          <p:cNvPr id="29" name="Content Placeholder 22">
            <a:extLst>
              <a:ext uri="{FF2B5EF4-FFF2-40B4-BE49-F238E27FC236}">
                <a16:creationId xmlns:a16="http://schemas.microsoft.com/office/drawing/2014/main" id="{04B438F9-9BB4-1B47-A9AB-90DD8BD93D4D}"/>
              </a:ext>
            </a:extLst>
          </p:cNvPr>
          <p:cNvSpPr txBox="1">
            <a:spLocks/>
          </p:cNvSpPr>
          <p:nvPr/>
        </p:nvSpPr>
        <p:spPr>
          <a:xfrm>
            <a:off x="3268929" y="1716301"/>
            <a:ext cx="3847223" cy="639913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Helping users find the most relevant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sp>
        <p:nvSpPr>
          <p:cNvPr id="30" name="Content Placeholder 22">
            <a:extLst>
              <a:ext uri="{FF2B5EF4-FFF2-40B4-BE49-F238E27FC236}">
                <a16:creationId xmlns:a16="http://schemas.microsoft.com/office/drawing/2014/main" id="{DE5660CE-B31D-7046-BCBF-66D811526D30}"/>
              </a:ext>
            </a:extLst>
          </p:cNvPr>
          <p:cNvSpPr txBox="1">
            <a:spLocks/>
          </p:cNvSpPr>
          <p:nvPr/>
        </p:nvSpPr>
        <p:spPr>
          <a:xfrm>
            <a:off x="3268929" y="2455653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Giving users the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they may be most interested in</a:t>
            </a:r>
          </a:p>
        </p:txBody>
      </p:sp>
      <p:sp>
        <p:nvSpPr>
          <p:cNvPr id="31" name="Content Placeholder 22">
            <a:extLst>
              <a:ext uri="{FF2B5EF4-FFF2-40B4-BE49-F238E27FC236}">
                <a16:creationId xmlns:a16="http://schemas.microsoft.com/office/drawing/2014/main" id="{226A7263-C687-AD40-9027-1519CA088AE3}"/>
              </a:ext>
            </a:extLst>
          </p:cNvPr>
          <p:cNvSpPr txBox="1">
            <a:spLocks/>
          </p:cNvSpPr>
          <p:nvPr/>
        </p:nvSpPr>
        <p:spPr>
          <a:xfrm>
            <a:off x="3268929" y="3195004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Figuring out what kind of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something is</a:t>
            </a:r>
          </a:p>
        </p:txBody>
      </p:sp>
      <p:sp>
        <p:nvSpPr>
          <p:cNvPr id="32" name="Content Placeholder 22">
            <a:extLst>
              <a:ext uri="{FF2B5EF4-FFF2-40B4-BE49-F238E27FC236}">
                <a16:creationId xmlns:a16="http://schemas.microsoft.com/office/drawing/2014/main" id="{FFCA426D-A4B6-C04D-8307-37E165CFC1F4}"/>
              </a:ext>
            </a:extLst>
          </p:cNvPr>
          <p:cNvSpPr txBox="1">
            <a:spLocks/>
          </p:cNvSpPr>
          <p:nvPr/>
        </p:nvSpPr>
        <p:spPr>
          <a:xfrm>
            <a:off x="3268929" y="541305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Finding uncommon </a:t>
            </a:r>
            <a:r>
              <a:rPr lang="en-US" sz="1400" i="1" dirty="0">
                <a:latin typeface="+mj-lt"/>
              </a:rPr>
              <a:t>things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F40A24-A8A0-1944-A6A0-512B0A85E0E4}"/>
              </a:ext>
            </a:extLst>
          </p:cNvPr>
          <p:cNvSpPr/>
          <p:nvPr/>
        </p:nvSpPr>
        <p:spPr bwMode="auto">
          <a:xfrm>
            <a:off x="838140" y="467802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Clustering</a:t>
            </a:r>
          </a:p>
        </p:txBody>
      </p:sp>
      <p:sp>
        <p:nvSpPr>
          <p:cNvPr id="34" name="Content Placeholder 22">
            <a:extLst>
              <a:ext uri="{FF2B5EF4-FFF2-40B4-BE49-F238E27FC236}">
                <a16:creationId xmlns:a16="http://schemas.microsoft.com/office/drawing/2014/main" id="{76ADB647-3E5C-F449-8563-6B89CA690FA4}"/>
              </a:ext>
            </a:extLst>
          </p:cNvPr>
          <p:cNvSpPr txBox="1">
            <a:spLocks/>
          </p:cNvSpPr>
          <p:nvPr/>
        </p:nvSpPr>
        <p:spPr>
          <a:xfrm>
            <a:off x="3268929" y="3934356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Predicting a numerical value of a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D6848F2-1AE0-3342-B6C8-A8A4F402A895}"/>
              </a:ext>
            </a:extLst>
          </p:cNvPr>
          <p:cNvGrpSpPr>
            <a:grpSpLocks noChangeAspect="1"/>
          </p:cNvGrpSpPr>
          <p:nvPr/>
        </p:nvGrpSpPr>
        <p:grpSpPr>
          <a:xfrm>
            <a:off x="1061689" y="5629902"/>
            <a:ext cx="371878" cy="365665"/>
            <a:chOff x="8146160" y="1934179"/>
            <a:chExt cx="851125" cy="836906"/>
          </a:xfrm>
        </p:grpSpPr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636806C8-D1A5-994E-BF7C-16AABB564566}"/>
                </a:ext>
              </a:extLst>
            </p:cNvPr>
            <p:cNvSpPr/>
            <p:nvPr/>
          </p:nvSpPr>
          <p:spPr bwMode="auto">
            <a:xfrm>
              <a:off x="8726829" y="1934179"/>
              <a:ext cx="270456" cy="836906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0B98496C-E7CF-0D44-9C54-6EF06D6E5543}"/>
                </a:ext>
              </a:extLst>
            </p:cNvPr>
            <p:cNvSpPr/>
            <p:nvPr/>
          </p:nvSpPr>
          <p:spPr bwMode="auto">
            <a:xfrm flipH="1">
              <a:off x="8146160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8" name="Right Triangle 37">
              <a:extLst>
                <a:ext uri="{FF2B5EF4-FFF2-40B4-BE49-F238E27FC236}">
                  <a16:creationId xmlns:a16="http://schemas.microsoft.com/office/drawing/2014/main" id="{4F6658AA-9C2F-E845-A937-B45476964342}"/>
                </a:ext>
              </a:extLst>
            </p:cNvPr>
            <p:cNvSpPr/>
            <p:nvPr/>
          </p:nvSpPr>
          <p:spPr bwMode="auto">
            <a:xfrm flipH="1">
              <a:off x="8407328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D74478-B8BB-8244-A220-7ECFA85F7FFD}"/>
                </a:ext>
              </a:extLst>
            </p:cNvPr>
            <p:cNvSpPr/>
            <p:nvPr/>
          </p:nvSpPr>
          <p:spPr bwMode="auto">
            <a:xfrm>
              <a:off x="8146160" y="23491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4B1BEED-72B0-124B-92DE-769470E55347}"/>
                </a:ext>
              </a:extLst>
            </p:cNvPr>
            <p:cNvSpPr/>
            <p:nvPr/>
          </p:nvSpPr>
          <p:spPr bwMode="auto">
            <a:xfrm>
              <a:off x="8146160" y="25015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49AA2C-D734-E145-93C3-B3A47B4E71C3}"/>
                </a:ext>
              </a:extLst>
            </p:cNvPr>
            <p:cNvSpPr/>
            <p:nvPr/>
          </p:nvSpPr>
          <p:spPr bwMode="auto">
            <a:xfrm>
              <a:off x="8146160" y="2647896"/>
              <a:ext cx="594360" cy="12318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4FF9469-8D34-C34C-8304-8FD8D9BE7D32}"/>
                </a:ext>
              </a:extLst>
            </p:cNvPr>
            <p:cNvSpPr/>
            <p:nvPr/>
          </p:nvSpPr>
          <p:spPr bwMode="auto">
            <a:xfrm>
              <a:off x="814616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D5898B9-CF92-E842-82B5-63EC01C21844}"/>
                </a:ext>
              </a:extLst>
            </p:cNvPr>
            <p:cNvSpPr/>
            <p:nvPr/>
          </p:nvSpPr>
          <p:spPr bwMode="auto">
            <a:xfrm>
              <a:off x="8313800" y="2387279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1CFFCB-3653-934D-A59C-A3B1425D2493}"/>
                </a:ext>
              </a:extLst>
            </p:cNvPr>
            <p:cNvSpPr/>
            <p:nvPr/>
          </p:nvSpPr>
          <p:spPr bwMode="auto">
            <a:xfrm>
              <a:off x="848144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47278F0-0427-0A40-AA2E-CCE87C07F8C0}"/>
                </a:ext>
              </a:extLst>
            </p:cNvPr>
            <p:cNvSpPr/>
            <p:nvPr/>
          </p:nvSpPr>
          <p:spPr bwMode="auto">
            <a:xfrm>
              <a:off x="8649079" y="2352632"/>
              <a:ext cx="121433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</p:grpSp>
      <p:sp>
        <p:nvSpPr>
          <p:cNvPr id="46" name="Text Placeholder 16">
            <a:extLst>
              <a:ext uri="{FF2B5EF4-FFF2-40B4-BE49-F238E27FC236}">
                <a16:creationId xmlns:a16="http://schemas.microsoft.com/office/drawing/2014/main" id="{DDD21D6E-0042-CE44-8F90-8FEC29DE845D}"/>
              </a:ext>
            </a:extLst>
          </p:cNvPr>
          <p:cNvSpPr txBox="1">
            <a:spLocks/>
          </p:cNvSpPr>
          <p:nvPr/>
        </p:nvSpPr>
        <p:spPr>
          <a:xfrm>
            <a:off x="7511872" y="1218574"/>
            <a:ext cx="427645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Example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A0A4CD-BD82-134E-B655-C9682A135B2B}"/>
              </a:ext>
            </a:extLst>
          </p:cNvPr>
          <p:cNvCxnSpPr/>
          <p:nvPr/>
        </p:nvCxnSpPr>
        <p:spPr bwMode="auto">
          <a:xfrm>
            <a:off x="7511873" y="1612106"/>
            <a:ext cx="427645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68C6E0C0-80A1-A64E-8820-ECF8462457CD}"/>
              </a:ext>
            </a:extLst>
          </p:cNvPr>
          <p:cNvSpPr/>
          <p:nvPr/>
        </p:nvSpPr>
        <p:spPr bwMode="auto">
          <a:xfrm>
            <a:off x="838140" y="5413057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Anomaly Detection</a:t>
            </a:r>
          </a:p>
        </p:txBody>
      </p:sp>
      <p:sp>
        <p:nvSpPr>
          <p:cNvPr id="49" name="Content Placeholder 22">
            <a:extLst>
              <a:ext uri="{FF2B5EF4-FFF2-40B4-BE49-F238E27FC236}">
                <a16:creationId xmlns:a16="http://schemas.microsoft.com/office/drawing/2014/main" id="{DCE19E41-917A-094D-8A81-827D560B3BD2}"/>
              </a:ext>
            </a:extLst>
          </p:cNvPr>
          <p:cNvSpPr txBox="1">
            <a:spLocks/>
          </p:cNvSpPr>
          <p:nvPr/>
        </p:nvSpPr>
        <p:spPr>
          <a:xfrm>
            <a:off x="3267252" y="467370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Putting similar </a:t>
            </a:r>
            <a:r>
              <a:rPr lang="en-US" sz="1400" i="1" dirty="0">
                <a:latin typeface="+mj-lt"/>
              </a:rPr>
              <a:t>things</a:t>
            </a:r>
            <a:r>
              <a:rPr lang="en-US" sz="1400" dirty="0">
                <a:latin typeface="+mj-lt"/>
              </a:rPr>
              <a:t> together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C97841F3-4553-C940-AB36-FFA890D984A1}"/>
              </a:ext>
            </a:extLst>
          </p:cNvPr>
          <p:cNvSpPr txBox="1">
            <a:spLocks/>
          </p:cNvSpPr>
          <p:nvPr/>
        </p:nvSpPr>
        <p:spPr bwMode="gray">
          <a:xfrm>
            <a:off x="7511870" y="1716301"/>
            <a:ext cx="4276454" cy="4336670"/>
          </a:xfrm>
          <a:prstGeom prst="rect">
            <a:avLst/>
          </a:prstGeom>
          <a:solidFill>
            <a:schemeClr val="bg1"/>
          </a:solidFill>
          <a:ln w="19050">
            <a:solidFill>
              <a:srgbClr val="800000"/>
            </a:solidFill>
          </a:ln>
        </p:spPr>
        <p:txBody>
          <a:bodyPr lIns="182832" tIns="91416" rIns="182832" bIns="457081"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+mj-lt"/>
              </a:rPr>
              <a:t>Ranking algorithm within Amazon Search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2EA64F3-1AF3-0E4C-A58C-E1EDD6403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347" y="2205789"/>
            <a:ext cx="3927127" cy="3604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307BEFF-1446-1147-8EB5-396671A24D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0347" y="2599225"/>
            <a:ext cx="3915612" cy="34088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044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95897"/>
            <a:ext cx="10894666" cy="987472"/>
          </a:xfrm>
        </p:spPr>
        <p:txBody>
          <a:bodyPr/>
          <a:lstStyle/>
          <a:p>
            <a:r>
              <a:rPr lang="en-US" dirty="0"/>
              <a:t>Machine Learning Problems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DCD6CE2-2113-A64E-8C89-283CC17BF1BC}"/>
              </a:ext>
            </a:extLst>
          </p:cNvPr>
          <p:cNvGrpSpPr/>
          <p:nvPr/>
        </p:nvGrpSpPr>
        <p:grpSpPr>
          <a:xfrm>
            <a:off x="7114473" y="1696022"/>
            <a:ext cx="410543" cy="4341714"/>
            <a:chOff x="4743448" y="1752601"/>
            <a:chExt cx="247651" cy="4562473"/>
          </a:xfrm>
          <a:solidFill>
            <a:srgbClr val="800000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EC300F0-6BC0-074A-9E71-1B2FB913ED67}"/>
                </a:ext>
              </a:extLst>
            </p:cNvPr>
            <p:cNvSpPr/>
            <p:nvPr/>
          </p:nvSpPr>
          <p:spPr bwMode="auto">
            <a:xfrm rot="10800000">
              <a:off x="4743449" y="2534846"/>
              <a:ext cx="246888" cy="672451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55" name="Right Triangle 54">
              <a:extLst>
                <a:ext uri="{FF2B5EF4-FFF2-40B4-BE49-F238E27FC236}">
                  <a16:creationId xmlns:a16="http://schemas.microsoft.com/office/drawing/2014/main" id="{75EF5657-D667-5E4F-9535-34556E724DC0}"/>
                </a:ext>
              </a:extLst>
            </p:cNvPr>
            <p:cNvSpPr/>
            <p:nvPr/>
          </p:nvSpPr>
          <p:spPr bwMode="auto">
            <a:xfrm rot="10800000">
              <a:off x="4743449" y="3207296"/>
              <a:ext cx="247650" cy="3107778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  <p:sp>
          <p:nvSpPr>
            <p:cNvPr id="56" name="Right Triangle 55">
              <a:extLst>
                <a:ext uri="{FF2B5EF4-FFF2-40B4-BE49-F238E27FC236}">
                  <a16:creationId xmlns:a16="http://schemas.microsoft.com/office/drawing/2014/main" id="{0FE5A90D-5D28-6545-9344-388FCF48BE56}"/>
                </a:ext>
              </a:extLst>
            </p:cNvPr>
            <p:cNvSpPr/>
            <p:nvPr/>
          </p:nvSpPr>
          <p:spPr bwMode="auto">
            <a:xfrm flipH="1">
              <a:off x="4743448" y="1752601"/>
              <a:ext cx="247650" cy="782245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latin typeface="+mj-lt"/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id="{6762995C-8569-3D4B-ADFD-E866666B3A61}"/>
              </a:ext>
            </a:extLst>
          </p:cNvPr>
          <p:cNvSpPr txBox="1">
            <a:spLocks/>
          </p:cNvSpPr>
          <p:nvPr/>
        </p:nvSpPr>
        <p:spPr>
          <a:xfrm>
            <a:off x="838140" y="1218574"/>
            <a:ext cx="2285405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Problem type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C937EC-E34A-AA48-A61F-86A9F0D964C5}"/>
              </a:ext>
            </a:extLst>
          </p:cNvPr>
          <p:cNvCxnSpPr/>
          <p:nvPr/>
        </p:nvCxnSpPr>
        <p:spPr bwMode="auto">
          <a:xfrm>
            <a:off x="852425" y="1612106"/>
            <a:ext cx="228540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 Placeholder 16">
            <a:extLst>
              <a:ext uri="{FF2B5EF4-FFF2-40B4-BE49-F238E27FC236}">
                <a16:creationId xmlns:a16="http://schemas.microsoft.com/office/drawing/2014/main" id="{66ACAA20-9CE8-B440-8EFA-AA881A25D3D0}"/>
              </a:ext>
            </a:extLst>
          </p:cNvPr>
          <p:cNvSpPr txBox="1">
            <a:spLocks/>
          </p:cNvSpPr>
          <p:nvPr/>
        </p:nvSpPr>
        <p:spPr>
          <a:xfrm>
            <a:off x="3303618" y="1218574"/>
            <a:ext cx="384722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Description  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46A08A-9E61-3044-A28E-FF41F5511366}"/>
              </a:ext>
            </a:extLst>
          </p:cNvPr>
          <p:cNvCxnSpPr/>
          <p:nvPr/>
        </p:nvCxnSpPr>
        <p:spPr bwMode="auto">
          <a:xfrm>
            <a:off x="3268929" y="1612106"/>
            <a:ext cx="384722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2EA4D8F3-9118-A94E-A8AB-1465E0E4FF70}"/>
              </a:ext>
            </a:extLst>
          </p:cNvPr>
          <p:cNvSpPr/>
          <p:nvPr/>
        </p:nvSpPr>
        <p:spPr bwMode="auto">
          <a:xfrm>
            <a:off x="838140" y="1716301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Ranking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B370441-EA6E-2D4D-9AAF-70FC912011CF}"/>
              </a:ext>
            </a:extLst>
          </p:cNvPr>
          <p:cNvSpPr/>
          <p:nvPr/>
        </p:nvSpPr>
        <p:spPr bwMode="auto">
          <a:xfrm>
            <a:off x="838140" y="2456731"/>
            <a:ext cx="2285405" cy="639913"/>
          </a:xfrm>
          <a:prstGeom prst="rect">
            <a:avLst/>
          </a:prstGeom>
          <a:solidFill>
            <a:srgbClr val="800000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Recommendation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958617-9EDE-DC49-B086-94031CB5479E}"/>
              </a:ext>
            </a:extLst>
          </p:cNvPr>
          <p:cNvSpPr/>
          <p:nvPr/>
        </p:nvSpPr>
        <p:spPr bwMode="auto">
          <a:xfrm>
            <a:off x="838140" y="319716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Classification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34487C5-C0C6-7A4B-B958-7F001693A1D8}"/>
              </a:ext>
            </a:extLst>
          </p:cNvPr>
          <p:cNvSpPr/>
          <p:nvPr/>
        </p:nvSpPr>
        <p:spPr bwMode="auto">
          <a:xfrm>
            <a:off x="838140" y="393759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Regression</a:t>
            </a:r>
          </a:p>
        </p:txBody>
      </p:sp>
      <p:sp>
        <p:nvSpPr>
          <p:cNvPr id="66" name="Content Placeholder 22">
            <a:extLst>
              <a:ext uri="{FF2B5EF4-FFF2-40B4-BE49-F238E27FC236}">
                <a16:creationId xmlns:a16="http://schemas.microsoft.com/office/drawing/2014/main" id="{F8356205-64AC-8D4A-A67D-A635C2190384}"/>
              </a:ext>
            </a:extLst>
          </p:cNvPr>
          <p:cNvSpPr txBox="1">
            <a:spLocks/>
          </p:cNvSpPr>
          <p:nvPr/>
        </p:nvSpPr>
        <p:spPr>
          <a:xfrm>
            <a:off x="3268929" y="1716301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200"/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sz="1400" dirty="0">
                <a:latin typeface="+mj-lt"/>
              </a:rPr>
              <a:t>Helping users find the most relevant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sp>
        <p:nvSpPr>
          <p:cNvPr id="67" name="Content Placeholder 22">
            <a:extLst>
              <a:ext uri="{FF2B5EF4-FFF2-40B4-BE49-F238E27FC236}">
                <a16:creationId xmlns:a16="http://schemas.microsoft.com/office/drawing/2014/main" id="{81696E43-847B-EE4D-B236-8417E49ED590}"/>
              </a:ext>
            </a:extLst>
          </p:cNvPr>
          <p:cNvSpPr txBox="1">
            <a:spLocks/>
          </p:cNvSpPr>
          <p:nvPr/>
        </p:nvSpPr>
        <p:spPr>
          <a:xfrm>
            <a:off x="3268929" y="2455653"/>
            <a:ext cx="3847223" cy="639913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lIns="91416" rIns="91416" anchor="ctr"/>
          <a:lstStyle>
            <a:defPPr>
              <a:defRPr lang="en-US"/>
            </a:defPPr>
            <a:lvl1pPr defTabSz="914400">
              <a:defRPr sz="1400">
                <a:latin typeface="+mj-lt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r>
              <a:rPr lang="en-US" dirty="0"/>
              <a:t>Giving users the </a:t>
            </a:r>
            <a:r>
              <a:rPr lang="en-US" i="1" dirty="0"/>
              <a:t>thing</a:t>
            </a:r>
            <a:r>
              <a:rPr lang="en-US" dirty="0"/>
              <a:t> they may be most interested in</a:t>
            </a:r>
          </a:p>
        </p:txBody>
      </p:sp>
      <p:sp>
        <p:nvSpPr>
          <p:cNvPr id="68" name="Content Placeholder 22">
            <a:extLst>
              <a:ext uri="{FF2B5EF4-FFF2-40B4-BE49-F238E27FC236}">
                <a16:creationId xmlns:a16="http://schemas.microsoft.com/office/drawing/2014/main" id="{EAAEE506-37D0-6541-B648-7C3881B00D6C}"/>
              </a:ext>
            </a:extLst>
          </p:cNvPr>
          <p:cNvSpPr txBox="1">
            <a:spLocks/>
          </p:cNvSpPr>
          <p:nvPr/>
        </p:nvSpPr>
        <p:spPr>
          <a:xfrm>
            <a:off x="3268929" y="3195004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Figuring out what kind of </a:t>
            </a:r>
            <a:r>
              <a:rPr lang="en-US" sz="1400" i="1" dirty="0">
                <a:latin typeface="+mj-lt"/>
              </a:rPr>
              <a:t>thing</a:t>
            </a:r>
            <a:r>
              <a:rPr lang="en-US" sz="1400" dirty="0">
                <a:latin typeface="+mj-lt"/>
              </a:rPr>
              <a:t> something is</a:t>
            </a:r>
          </a:p>
        </p:txBody>
      </p:sp>
      <p:sp>
        <p:nvSpPr>
          <p:cNvPr id="69" name="Content Placeholder 22">
            <a:extLst>
              <a:ext uri="{FF2B5EF4-FFF2-40B4-BE49-F238E27FC236}">
                <a16:creationId xmlns:a16="http://schemas.microsoft.com/office/drawing/2014/main" id="{B7111D16-85CD-584A-BF7F-E701193EF0E6}"/>
              </a:ext>
            </a:extLst>
          </p:cNvPr>
          <p:cNvSpPr txBox="1">
            <a:spLocks/>
          </p:cNvSpPr>
          <p:nvPr/>
        </p:nvSpPr>
        <p:spPr>
          <a:xfrm>
            <a:off x="3268929" y="541305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Finding uncommon </a:t>
            </a:r>
            <a:r>
              <a:rPr lang="en-US" sz="1400" i="1" dirty="0">
                <a:latin typeface="+mj-lt"/>
              </a:rPr>
              <a:t>things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FEE8573-03B9-ED4F-AE9F-1ED552192730}"/>
              </a:ext>
            </a:extLst>
          </p:cNvPr>
          <p:cNvSpPr/>
          <p:nvPr/>
        </p:nvSpPr>
        <p:spPr bwMode="auto">
          <a:xfrm>
            <a:off x="838140" y="4678022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Clustering</a:t>
            </a:r>
          </a:p>
        </p:txBody>
      </p:sp>
      <p:sp>
        <p:nvSpPr>
          <p:cNvPr id="71" name="Content Placeholder 22">
            <a:extLst>
              <a:ext uri="{FF2B5EF4-FFF2-40B4-BE49-F238E27FC236}">
                <a16:creationId xmlns:a16="http://schemas.microsoft.com/office/drawing/2014/main" id="{01D45C56-5A58-684F-ACBD-B1D987C55D19}"/>
              </a:ext>
            </a:extLst>
          </p:cNvPr>
          <p:cNvSpPr txBox="1">
            <a:spLocks/>
          </p:cNvSpPr>
          <p:nvPr/>
        </p:nvSpPr>
        <p:spPr>
          <a:xfrm>
            <a:off x="3268929" y="3934356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Predicting a numerical value of a </a:t>
            </a:r>
            <a:r>
              <a:rPr lang="en-US" sz="1400" i="1" dirty="0">
                <a:latin typeface="+mj-lt"/>
              </a:rPr>
              <a:t>thing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37F1522-7E8A-B046-ACDD-534047BBDE7E}"/>
              </a:ext>
            </a:extLst>
          </p:cNvPr>
          <p:cNvGrpSpPr>
            <a:grpSpLocks noChangeAspect="1"/>
          </p:cNvGrpSpPr>
          <p:nvPr/>
        </p:nvGrpSpPr>
        <p:grpSpPr>
          <a:xfrm>
            <a:off x="1061689" y="5629902"/>
            <a:ext cx="371878" cy="365665"/>
            <a:chOff x="8146160" y="1934179"/>
            <a:chExt cx="851125" cy="836906"/>
          </a:xfrm>
        </p:grpSpPr>
        <p:sp>
          <p:nvSpPr>
            <p:cNvPr id="73" name="Trapezoid 72">
              <a:extLst>
                <a:ext uri="{FF2B5EF4-FFF2-40B4-BE49-F238E27FC236}">
                  <a16:creationId xmlns:a16="http://schemas.microsoft.com/office/drawing/2014/main" id="{7414F61C-BC6D-CA44-BC96-7C6289EA56A8}"/>
                </a:ext>
              </a:extLst>
            </p:cNvPr>
            <p:cNvSpPr/>
            <p:nvPr/>
          </p:nvSpPr>
          <p:spPr bwMode="auto">
            <a:xfrm>
              <a:off x="8726829" y="1934179"/>
              <a:ext cx="270456" cy="836906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74" name="Right Triangle 73">
              <a:extLst>
                <a:ext uri="{FF2B5EF4-FFF2-40B4-BE49-F238E27FC236}">
                  <a16:creationId xmlns:a16="http://schemas.microsoft.com/office/drawing/2014/main" id="{E015EF1B-20BC-B843-91DF-1C8C7A43A5DC}"/>
                </a:ext>
              </a:extLst>
            </p:cNvPr>
            <p:cNvSpPr/>
            <p:nvPr/>
          </p:nvSpPr>
          <p:spPr bwMode="auto">
            <a:xfrm flipH="1">
              <a:off x="8146160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75" name="Right Triangle 74">
              <a:extLst>
                <a:ext uri="{FF2B5EF4-FFF2-40B4-BE49-F238E27FC236}">
                  <a16:creationId xmlns:a16="http://schemas.microsoft.com/office/drawing/2014/main" id="{87124D57-966D-604D-946C-77AFBC043AA8}"/>
                </a:ext>
              </a:extLst>
            </p:cNvPr>
            <p:cNvSpPr/>
            <p:nvPr/>
          </p:nvSpPr>
          <p:spPr bwMode="auto">
            <a:xfrm flipH="1">
              <a:off x="8407328" y="2184257"/>
              <a:ext cx="261168" cy="165799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E324756-E338-E447-8D7B-7797B650472D}"/>
                </a:ext>
              </a:extLst>
            </p:cNvPr>
            <p:cNvSpPr/>
            <p:nvPr/>
          </p:nvSpPr>
          <p:spPr bwMode="auto">
            <a:xfrm>
              <a:off x="8146160" y="23491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67A0EF9-5CCB-7749-8425-3B7A53EAA7BA}"/>
                </a:ext>
              </a:extLst>
            </p:cNvPr>
            <p:cNvSpPr/>
            <p:nvPr/>
          </p:nvSpPr>
          <p:spPr bwMode="auto">
            <a:xfrm>
              <a:off x="8146160" y="2501594"/>
              <a:ext cx="624353" cy="49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C700C67-4296-6D45-918F-238161610486}"/>
                </a:ext>
              </a:extLst>
            </p:cNvPr>
            <p:cNvSpPr/>
            <p:nvPr/>
          </p:nvSpPr>
          <p:spPr bwMode="auto">
            <a:xfrm>
              <a:off x="8146160" y="2647896"/>
              <a:ext cx="594360" cy="12318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CCA209B-3DD5-F24F-98AB-C11BA73D9A65}"/>
                </a:ext>
              </a:extLst>
            </p:cNvPr>
            <p:cNvSpPr/>
            <p:nvPr/>
          </p:nvSpPr>
          <p:spPr bwMode="auto">
            <a:xfrm>
              <a:off x="814616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28BBC4C-4011-1F4D-AE99-CACB80372C13}"/>
                </a:ext>
              </a:extLst>
            </p:cNvPr>
            <p:cNvSpPr/>
            <p:nvPr/>
          </p:nvSpPr>
          <p:spPr bwMode="auto">
            <a:xfrm>
              <a:off x="8313800" y="2387279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5A7C59E-A181-9247-8E02-B4DE33C34D34}"/>
                </a:ext>
              </a:extLst>
            </p:cNvPr>
            <p:cNvSpPr/>
            <p:nvPr/>
          </p:nvSpPr>
          <p:spPr bwMode="auto">
            <a:xfrm>
              <a:off x="8481440" y="2373773"/>
              <a:ext cx="91440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9B7149F-8AD7-2E43-803E-FBA3E15681A2}"/>
                </a:ext>
              </a:extLst>
            </p:cNvPr>
            <p:cNvSpPr/>
            <p:nvPr/>
          </p:nvSpPr>
          <p:spPr bwMode="auto">
            <a:xfrm>
              <a:off x="8649079" y="2352632"/>
              <a:ext cx="121433" cy="3657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Aft>
                  <a:spcPts val="600"/>
                </a:spcAft>
                <a:buClr>
                  <a:schemeClr val="accent1"/>
                </a:buClr>
              </a:pPr>
              <a:endParaRPr kumimoji="1" lang="en-US" sz="14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endParaRPr>
            </a:p>
          </p:txBody>
        </p:sp>
      </p:grpSp>
      <p:sp>
        <p:nvSpPr>
          <p:cNvPr id="83" name="Text Placeholder 16">
            <a:extLst>
              <a:ext uri="{FF2B5EF4-FFF2-40B4-BE49-F238E27FC236}">
                <a16:creationId xmlns:a16="http://schemas.microsoft.com/office/drawing/2014/main" id="{9B93A392-267D-EB47-A9FB-4818CFFA2B1A}"/>
              </a:ext>
            </a:extLst>
          </p:cNvPr>
          <p:cNvSpPr txBox="1">
            <a:spLocks/>
          </p:cNvSpPr>
          <p:nvPr/>
        </p:nvSpPr>
        <p:spPr>
          <a:xfrm>
            <a:off x="7511872" y="1218574"/>
            <a:ext cx="4276453" cy="388489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799" b="1" kern="0" dirty="0">
                <a:latin typeface="+mj-lt"/>
              </a:rPr>
              <a:t>Example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9D7798F-02EC-8545-B35F-8F7D1BBD486E}"/>
              </a:ext>
            </a:extLst>
          </p:cNvPr>
          <p:cNvCxnSpPr/>
          <p:nvPr/>
        </p:nvCxnSpPr>
        <p:spPr bwMode="auto">
          <a:xfrm>
            <a:off x="7511873" y="1612106"/>
            <a:ext cx="427645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47423157-693C-E345-ADBD-8A9833058545}"/>
              </a:ext>
            </a:extLst>
          </p:cNvPr>
          <p:cNvSpPr/>
          <p:nvPr/>
        </p:nvSpPr>
        <p:spPr bwMode="auto">
          <a:xfrm>
            <a:off x="838140" y="5413057"/>
            <a:ext cx="2285405" cy="639913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indent="-179334" algn="ctr" eaLnBrk="0" fontAlgn="base" hangingPunct="0">
              <a:spcAft>
                <a:spcPct val="0"/>
              </a:spcAft>
              <a:buClr>
                <a:schemeClr val="accent1"/>
              </a:buClr>
            </a:pPr>
            <a:r>
              <a:rPr kumimoji="1" lang="en-US" sz="1600" b="1" dirty="0">
                <a:solidFill>
                  <a:schemeClr val="bg1"/>
                </a:solidFill>
                <a:latin typeface="+mj-lt"/>
                <a:ea typeface="굴림" pitchFamily="50" charset="-127"/>
                <a:cs typeface="Arial" pitchFamily="34" charset="0"/>
              </a:rPr>
              <a:t>Anomaly Detection</a:t>
            </a:r>
          </a:p>
        </p:txBody>
      </p:sp>
      <p:sp>
        <p:nvSpPr>
          <p:cNvPr id="86" name="Content Placeholder 22">
            <a:extLst>
              <a:ext uri="{FF2B5EF4-FFF2-40B4-BE49-F238E27FC236}">
                <a16:creationId xmlns:a16="http://schemas.microsoft.com/office/drawing/2014/main" id="{8102DB1B-06F4-EF44-ADFF-33705A82021F}"/>
              </a:ext>
            </a:extLst>
          </p:cNvPr>
          <p:cNvSpPr txBox="1">
            <a:spLocks/>
          </p:cNvSpPr>
          <p:nvPr/>
        </p:nvSpPr>
        <p:spPr>
          <a:xfrm>
            <a:off x="3267252" y="4673707"/>
            <a:ext cx="3847223" cy="6399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16" rIns="91416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+mj-lt"/>
              </a:rPr>
              <a:t>Putting similar</a:t>
            </a:r>
            <a:r>
              <a:rPr lang="en-US" sz="1400" i="1" dirty="0">
                <a:latin typeface="+mj-lt"/>
              </a:rPr>
              <a:t> things </a:t>
            </a:r>
            <a:r>
              <a:rPr lang="en-US" sz="1400" dirty="0">
                <a:latin typeface="+mj-lt"/>
              </a:rPr>
              <a:t>together</a:t>
            </a:r>
          </a:p>
        </p:txBody>
      </p:sp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64EC5063-7DE4-BA4F-B657-2BE48739DFAF}"/>
              </a:ext>
            </a:extLst>
          </p:cNvPr>
          <p:cNvSpPr txBox="1">
            <a:spLocks/>
          </p:cNvSpPr>
          <p:nvPr/>
        </p:nvSpPr>
        <p:spPr bwMode="gray">
          <a:xfrm>
            <a:off x="7511870" y="1716301"/>
            <a:ext cx="4276454" cy="4336670"/>
          </a:xfrm>
          <a:prstGeom prst="rect">
            <a:avLst/>
          </a:prstGeom>
          <a:solidFill>
            <a:schemeClr val="bg1"/>
          </a:solidFill>
          <a:ln w="19050">
            <a:solidFill>
              <a:srgbClr val="800000"/>
            </a:solidFill>
          </a:ln>
        </p:spPr>
        <p:txBody>
          <a:bodyPr lIns="182832" tIns="91416" rIns="182832" bIns="457081"/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+mj-lt"/>
              </a:rPr>
              <a:t>Recommendations across the website</a:t>
            </a: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r>
              <a:rPr lang="en-US" sz="1400" dirty="0">
                <a:latin typeface="+mj-lt"/>
              </a:rPr>
              <a:t>Amazon’s Choice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E8624B51-328B-BB44-82F9-F84A3633B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484" y="2096095"/>
            <a:ext cx="3896666" cy="178192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2ED6A016-2DB3-B64E-8043-C7D8C12226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4130" y="4406622"/>
            <a:ext cx="3966447" cy="14711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29343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inSTALLments Master Theme">
  <a:themeElements>
    <a:clrScheme name="MLE Colors">
      <a:dk1>
        <a:srgbClr val="303942"/>
      </a:dk1>
      <a:lt1>
        <a:srgbClr val="FFFFFF"/>
      </a:lt1>
      <a:dk2>
        <a:srgbClr val="EDECD7"/>
      </a:dk2>
      <a:lt2>
        <a:srgbClr val="FFFFFF"/>
      </a:lt2>
      <a:accent1>
        <a:srgbClr val="FF8E00"/>
      </a:accent1>
      <a:accent2>
        <a:srgbClr val="007BB6"/>
      </a:accent2>
      <a:accent3>
        <a:srgbClr val="45B645"/>
      </a:accent3>
      <a:accent4>
        <a:srgbClr val="00454F"/>
      </a:accent4>
      <a:accent5>
        <a:srgbClr val="CC0C39"/>
      </a:accent5>
      <a:accent6>
        <a:srgbClr val="373D3A"/>
      </a:accent6>
      <a:hlink>
        <a:srgbClr val="2772B6"/>
      </a:hlink>
      <a:folHlink>
        <a:srgbClr val="2772B6"/>
      </a:folHlink>
    </a:clrScheme>
    <a:fontScheme name="Amazon Ember">
      <a:majorFont>
        <a:latin typeface="Amazon Ember Medium"/>
        <a:ea typeface=""/>
        <a:cs typeface=""/>
      </a:majorFont>
      <a:minorFont>
        <a:latin typeface="Amazon Ember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spcBef>
            <a:spcPts val="600"/>
          </a:spcBef>
          <a:spcAft>
            <a:spcPts val="600"/>
          </a:spcAft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LU PPT Template" id="{F1CC81C5-47F6-954A-8B4E-0FBE345E68DC}" vid="{BAE62345-9DE1-DD4A-8A69-8922C10C5B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C2EB08E7CB4B4E9BDA190747EEDB9B" ma:contentTypeVersion="13" ma:contentTypeDescription="Create a new document." ma:contentTypeScope="" ma:versionID="b9cdf10b8241b6ff40752503e932cc0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40813f5af53e2c249e003d8b954a7f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069FCE-E425-4A49-B8EC-B4CD92605C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F0FDA2-BDE7-493B-BEE4-7205B3D7A07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955B7B8F-47BF-40A7-BA64-71F059877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19667</TotalTime>
  <Words>4337</Words>
  <Application>Microsoft Macintosh PowerPoint</Application>
  <PresentationFormat>Custom</PresentationFormat>
  <Paragraphs>1006</Paragraphs>
  <Slides>67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Amazon Ember</vt:lpstr>
      <vt:lpstr>Amazon Ember Display</vt:lpstr>
      <vt:lpstr>Amazon Ember Display Light</vt:lpstr>
      <vt:lpstr>Amazon Ember Light</vt:lpstr>
      <vt:lpstr>Amazon Ember Medium</vt:lpstr>
      <vt:lpstr>Arial</vt:lpstr>
      <vt:lpstr>Cambria Math</vt:lpstr>
      <vt:lpstr>Lucida Grande</vt:lpstr>
      <vt:lpstr>Wingdings</vt:lpstr>
      <vt:lpstr>inSTALLments Master Theme</vt:lpstr>
      <vt:lpstr>PowerPoint Presentation</vt:lpstr>
      <vt:lpstr>Course Overview</vt:lpstr>
      <vt:lpstr>Topics for Day 1</vt:lpstr>
      <vt:lpstr>Topics for Day 1</vt:lpstr>
      <vt:lpstr>What is Data Science?</vt:lpstr>
      <vt:lpstr>Why Machine Learning?</vt:lpstr>
      <vt:lpstr>What is Machine Learning?</vt:lpstr>
      <vt:lpstr>Machine Learning Problems</vt:lpstr>
      <vt:lpstr>Machine Learning Problems</vt:lpstr>
      <vt:lpstr>Machine Learning Problems</vt:lpstr>
      <vt:lpstr>Machine Learning Problems</vt:lpstr>
      <vt:lpstr>Machine Learning Problems</vt:lpstr>
      <vt:lpstr>Machine Learning Problems</vt:lpstr>
      <vt:lpstr>Supervised vs. Unsupervised Learning</vt:lpstr>
      <vt:lpstr>Supervised Learning - Regression</vt:lpstr>
      <vt:lpstr>Supervised Learning - Classification</vt:lpstr>
      <vt:lpstr>Unsupervised Learning - Clustering</vt:lpstr>
      <vt:lpstr>Unsupervised Learning - Clustering</vt:lpstr>
      <vt:lpstr>Machine Learning and Statistics </vt:lpstr>
      <vt:lpstr>Topics for Day 1</vt:lpstr>
      <vt:lpstr>Data Class Imbalance</vt:lpstr>
      <vt:lpstr>Data Class Imbalance</vt:lpstr>
      <vt:lpstr>Handling Missing Data</vt:lpstr>
      <vt:lpstr>Handling Missing Data</vt:lpstr>
      <vt:lpstr>Training - Validation - Test Datasets</vt:lpstr>
      <vt:lpstr>Training - Validation - Test Datasets</vt:lpstr>
      <vt:lpstr>Model Evaluation - Underfitting</vt:lpstr>
      <vt:lpstr>Model Evaluation - Overfitting</vt:lpstr>
      <vt:lpstr>Model Evaluation - Appropriate Fitting</vt:lpstr>
      <vt:lpstr>Topics for Day 1</vt:lpstr>
      <vt:lpstr>Model Performance - Metrics</vt:lpstr>
      <vt:lpstr>Evaluating Regression Models</vt:lpstr>
      <vt:lpstr>Evaluating Classification Models</vt:lpstr>
      <vt:lpstr>Classification - Accuracy</vt:lpstr>
      <vt:lpstr>Classification - Accuracy</vt:lpstr>
      <vt:lpstr>Classification – Precision</vt:lpstr>
      <vt:lpstr>Classification – Recall</vt:lpstr>
      <vt:lpstr>Classification - F1 Score</vt:lpstr>
      <vt:lpstr>Machine Learning with Text Data</vt:lpstr>
      <vt:lpstr>Topics for Day 1</vt:lpstr>
      <vt:lpstr>Tokenization</vt:lpstr>
      <vt:lpstr>Text Cleaning Operations</vt:lpstr>
      <vt:lpstr>Stop Words Removal</vt:lpstr>
      <vt:lpstr>Stemming</vt:lpstr>
      <vt:lpstr>Lemmatization</vt:lpstr>
      <vt:lpstr>Stemming vs. Lemmatization</vt:lpstr>
      <vt:lpstr>Text Processing - Hands on</vt:lpstr>
      <vt:lpstr>Topics for Day 1</vt:lpstr>
      <vt:lpstr>Bag of Words (BoW)</vt:lpstr>
      <vt:lpstr>Bag of Words (BoW) - Binary</vt:lpstr>
      <vt:lpstr>Bag of Words (BoW) - Counts</vt:lpstr>
      <vt:lpstr>Term Frequencies</vt:lpstr>
      <vt:lpstr>Inverse document frequency (IDF)</vt:lpstr>
      <vt:lpstr>Term Frequency – Inverse Doc. Freq.</vt:lpstr>
      <vt:lpstr>Term Frequencies - Summary</vt:lpstr>
      <vt:lpstr>Feature Extraction - Hands on</vt:lpstr>
      <vt:lpstr>Topics for Day 1</vt:lpstr>
      <vt:lpstr>K Nearest Neighbors (KNN)</vt:lpstr>
      <vt:lpstr>K Nearest Neighbors (KNN) Classifier</vt:lpstr>
      <vt:lpstr>K Nearest Neighbors (KNN) Classifier</vt:lpstr>
      <vt:lpstr>K Nearest Neighbors (KNN) Classifier</vt:lpstr>
      <vt:lpstr>K Nearest Neighbors (KNN) Classifier</vt:lpstr>
      <vt:lpstr>Putting it all together - Hands on</vt:lpstr>
      <vt:lpstr>Topics for Day 1</vt:lpstr>
      <vt:lpstr>Final Project – Sentiment Analysis</vt:lpstr>
      <vt:lpstr>Notebooks for Day 1</vt:lpstr>
      <vt:lpstr>Looking Ahead - Day 2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Canvas</dc:title>
  <dc:creator>Microsoft Office User</dc:creator>
  <cp:lastModifiedBy>Microsoft Office User</cp:lastModifiedBy>
  <cp:revision>393</cp:revision>
  <cp:lastPrinted>2016-03-08T22:08:17Z</cp:lastPrinted>
  <dcterms:created xsi:type="dcterms:W3CDTF">2019-12-18T06:10:11Z</dcterms:created>
  <dcterms:modified xsi:type="dcterms:W3CDTF">2020-02-20T18:16:46Z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BA4BF974-20C1-44DB-A727-DD5E5BD494DE</vt:lpwstr>
  </property>
  <property fmtid="{D5CDD505-2E9C-101B-9397-08002B2CF9AE}" pid="3" name="ArticulatePath">
    <vt:lpwstr>Amazon inSTALLments Landscape 17x11_11-15-16</vt:lpwstr>
  </property>
  <property fmtid="{D5CDD505-2E9C-101B-9397-08002B2CF9AE}" pid="4" name="ContentTypeId">
    <vt:lpwstr>0x01010010C2EB08E7CB4B4E9BDA190747EEDB9B</vt:lpwstr>
  </property>
</Properties>
</file>